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327" r:id="rId2"/>
    <p:sldId id="330" r:id="rId3"/>
    <p:sldId id="328" r:id="rId4"/>
    <p:sldId id="331" r:id="rId5"/>
    <p:sldId id="297" r:id="rId6"/>
    <p:sldId id="332" r:id="rId7"/>
    <p:sldId id="257" r:id="rId8"/>
    <p:sldId id="325" r:id="rId9"/>
    <p:sldId id="298" r:id="rId10"/>
    <p:sldId id="280" r:id="rId11"/>
    <p:sldId id="305" r:id="rId12"/>
    <p:sldId id="323" r:id="rId13"/>
    <p:sldId id="309" r:id="rId14"/>
    <p:sldId id="306" r:id="rId15"/>
    <p:sldId id="307" r:id="rId16"/>
    <p:sldId id="308" r:id="rId17"/>
    <p:sldId id="313" r:id="rId18"/>
    <p:sldId id="310" r:id="rId19"/>
    <p:sldId id="316" r:id="rId20"/>
    <p:sldId id="317" r:id="rId21"/>
    <p:sldId id="321" r:id="rId22"/>
    <p:sldId id="318" r:id="rId23"/>
    <p:sldId id="322" r:id="rId24"/>
    <p:sldId id="319" r:id="rId25"/>
    <p:sldId id="269" r:id="rId26"/>
    <p:sldId id="32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327"/>
            <p14:sldId id="330"/>
            <p14:sldId id="328"/>
            <p14:sldId id="331"/>
          </p14:sldIdLst>
        </p14:section>
        <p14:section name="Untitled Section" id="{E5392965-3B14-4B0F-A4FD-9005094FD8A1}">
          <p14:sldIdLst>
            <p14:sldId id="297"/>
            <p14:sldId id="332"/>
          </p14:sldIdLst>
        </p14:section>
        <p14:section name="Untitled Section" id="{CEF81CB3-1476-4681-B830-D731F6F45B23}">
          <p14:sldIdLst>
            <p14:sldId id="257"/>
            <p14:sldId id="325"/>
            <p14:sldId id="298"/>
            <p14:sldId id="280"/>
            <p14:sldId id="305"/>
            <p14:sldId id="323"/>
            <p14:sldId id="309"/>
            <p14:sldId id="306"/>
            <p14:sldId id="307"/>
            <p14:sldId id="308"/>
            <p14:sldId id="313"/>
            <p14:sldId id="310"/>
            <p14:sldId id="316"/>
            <p14:sldId id="317"/>
            <p14:sldId id="321"/>
            <p14:sldId id="318"/>
            <p14:sldId id="322"/>
            <p14:sldId id="319"/>
            <p14:sldId id="269"/>
            <p14:sldId id="3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F1A"/>
    <a:srgbClr val="0000FF"/>
    <a:srgbClr val="F97BAB"/>
    <a:srgbClr val="00D000"/>
    <a:srgbClr val="05FF05"/>
    <a:srgbClr val="FFCC99"/>
    <a:srgbClr val="F987BB"/>
    <a:srgbClr val="F010A0"/>
    <a:srgbClr val="FAFA0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4664" autoAdjust="0"/>
  </p:normalViewPr>
  <p:slideViewPr>
    <p:cSldViewPr>
      <p:cViewPr varScale="1">
        <p:scale>
          <a:sx n="108" d="100"/>
          <a:sy n="108" d="100"/>
        </p:scale>
        <p:origin x="2448"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3/5/2019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7</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23</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24</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13</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18</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5.3.2019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5.3.2019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5.3.2019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5.3.2019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5.3.2019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sweden.se/" TargetMode="External"/><Relationship Id="rId18" Type="http://schemas.openxmlformats.org/officeDocument/2006/relationships/image" Target="../media/image10.png"/><Relationship Id="rId3" Type="http://schemas.openxmlformats.org/officeDocument/2006/relationships/hyperlink" Target="https://news.sap.com/" TargetMode="External"/><Relationship Id="rId21" Type="http://schemas.openxmlformats.org/officeDocument/2006/relationships/image" Target="../media/image12.png"/><Relationship Id="rId7" Type="http://schemas.openxmlformats.org/officeDocument/2006/relationships/hyperlink" Target="https://www.thewaltdisneycompany.com/" TargetMode="External"/><Relationship Id="rId12" Type="http://schemas.openxmlformats.org/officeDocument/2006/relationships/image" Target="../media/image7.png"/><Relationship Id="rId17" Type="http://schemas.openxmlformats.org/officeDocument/2006/relationships/hyperlink" Target="http://www.mtv.com/news/" TargetMode="External"/><Relationship Id="rId2" Type="http://schemas.openxmlformats.org/officeDocument/2006/relationships/image" Target="../media/image2.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www.bbcamerica.com/" TargetMode="External"/><Relationship Id="rId5" Type="http://schemas.openxmlformats.org/officeDocument/2006/relationships/hyperlink" Target="https://newsroom.fb.com/" TargetMode="External"/><Relationship Id="rId15" Type="http://schemas.openxmlformats.org/officeDocument/2006/relationships/hyperlink" Target="https://www.sonymusic.com/" TargetMode="External"/><Relationship Id="rId10" Type="http://schemas.openxmlformats.org/officeDocument/2006/relationships/image" Target="../media/image6.png"/><Relationship Id="rId19" Type="http://schemas.openxmlformats.org/officeDocument/2006/relationships/hyperlink" Target="https://news.microsoft.com/" TargetMode="External"/><Relationship Id="rId4" Type="http://schemas.openxmlformats.org/officeDocument/2006/relationships/image" Target="../media/image3.png"/><Relationship Id="rId9" Type="http://schemas.openxmlformats.org/officeDocument/2006/relationships/hyperlink" Target="https://www.wpbeginner.com/showcase/40-most-notable-big-name-brands-that-are-using-wordpress/"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2.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29.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29.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49.jpeg"/><Relationship Id="rId17" Type="http://schemas.openxmlformats.org/officeDocument/2006/relationships/hyperlink" Target="https://en.wikipedia.org/wiki/Henri_Fayol" TargetMode="External"/><Relationship Id="rId25"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1.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image" Target="../media/image12.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50.jpg"/><Relationship Id="rId22" Type="http://schemas.openxmlformats.org/officeDocument/2006/relationships/image" Target="../media/image53.jpeg"/><Relationship Id="rId27" Type="http://schemas.openxmlformats.org/officeDocument/2006/relationships/image" Target="../media/image55.jp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hyperlink" Target="https://www.google.com/imgres?imgurl=https://image.slidesharecdn.com/presentationsfinal-120412084638-phpapp01/95/management-information-systems-1-728.jpg?cb%3D1334220553&amp;imgrefurl=https://www.slideshare.net/sampathkaru/management-information-systems-12514369&amp;docid=Bo53LzBs5o2mQM&amp;tbnid=jVElrIKxsfWauM:&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29.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5.jp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12.png"/><Relationship Id="rId9" Type="http://schemas.openxmlformats.org/officeDocument/2006/relationships/image" Target="../media/image60.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3.png"/><Relationship Id="rId3" Type="http://schemas.openxmlformats.org/officeDocument/2006/relationships/image" Target="../media/image29.png"/><Relationship Id="rId7" Type="http://schemas.openxmlformats.org/officeDocument/2006/relationships/image" Target="../media/image69.png"/><Relationship Id="rId12" Type="http://schemas.openxmlformats.org/officeDocument/2006/relationships/image" Target="../media/image64.png"/><Relationship Id="rId17" Type="http://schemas.openxmlformats.org/officeDocument/2006/relationships/image" Target="../media/image77.jpeg"/><Relationship Id="rId2" Type="http://schemas.openxmlformats.org/officeDocument/2006/relationships/notesSlide" Target="../notesSlides/notesSlide7.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72.png"/><Relationship Id="rId5" Type="http://schemas.openxmlformats.org/officeDocument/2006/relationships/image" Target="../media/image68.jpeg"/><Relationship Id="rId15" Type="http://schemas.openxmlformats.org/officeDocument/2006/relationships/image" Target="../media/image75.jpeg"/><Relationship Id="rId10"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70.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s1.wp.com/wp-content/themes/h4/landing/marketing/pages/_common/components/plan-personal/media/icon.svg?v=201901" TargetMode="External"/><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hyperlink" Target="https://s1.wp.com/wp-content/themes/h4/landing/marketing/pages/_common/components/plan-ecommerce/media/icon.svg?v=201901" TargetMode="External"/><Relationship Id="rId1" Type="http://schemas.openxmlformats.org/officeDocument/2006/relationships/slideLayout" Target="../slideLayouts/slideLayout2.xml"/><Relationship Id="rId6" Type="http://schemas.openxmlformats.org/officeDocument/2006/relationships/hyperlink" Target="https://s1.wp.com/wp-content/themes/h4/landing/marketing/pages/_common/components/plan-blogger/media/icon.svg?v=201901"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hyperlink" Target="https://s1.wp.com/wp-content/themes/h4/landing/marketing/pages/_common/components/plan-premium/media/icon.svg?v=201901" TargetMode="External"/><Relationship Id="rId4" Type="http://schemas.openxmlformats.org/officeDocument/2006/relationships/hyperlink" Target="https://wordpress.com/" TargetMode="External"/><Relationship Id="rId9" Type="http://schemas.openxmlformats.org/officeDocument/2006/relationships/image" Target="../media/image15.png"/><Relationship Id="rId14" Type="http://schemas.openxmlformats.org/officeDocument/2006/relationships/hyperlink" Target="https://s1.wp.com/wp-content/themes/h4/landing/marketing/pages/_common/components/plan-business/media/icon.svg?v=2019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9.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12.png"/><Relationship Id="rId5" Type="http://schemas.openxmlformats.org/officeDocument/2006/relationships/image" Target="../media/image104.jpeg"/><Relationship Id="rId10" Type="http://schemas.openxmlformats.org/officeDocument/2006/relationships/image" Target="../media/image29.png"/><Relationship Id="rId4" Type="http://schemas.openxmlformats.org/officeDocument/2006/relationships/image" Target="../media/image103.jpg"/><Relationship Id="rId9" Type="http://schemas.openxmlformats.org/officeDocument/2006/relationships/image" Target="../media/image108.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hyperlink" Target="mailto:staff@bmsys.e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bg.wordpres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hyperlink" Target="https://en.wikipedia.org/wiki/Affiliate_marketing" TargetMode="External"/><Relationship Id="rId2" Type="http://schemas.openxmlformats.org/officeDocument/2006/relationships/hyperlink" Target="https://static.businessworld.in/article/article_extra_large_image/1469428090_JLek1O_Overview-graphic-soldier-470.jp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ivytechnoweb.net/wp-content/uploads/2017/02/%D0%A0%D0%B0%D0%B7%D0%BB%D0%B8%D0%BA%D0%B8%D1%82%D0%B5-%D0%BC%D0%B5%D0%B6%D0%B4%D1%83-WordPress.com-%D0%B8-WordPress.org-700x1600.jpg" TargetMode="External"/><Relationship Id="rId5" Type="http://schemas.openxmlformats.org/officeDocument/2006/relationships/image" Target="../media/image22.png"/><Relationship Id="rId10" Type="http://schemas.openxmlformats.org/officeDocument/2006/relationships/hyperlink" Target="https://wordpress.com/start/business/?ref=homepage" TargetMode="External"/><Relationship Id="rId4" Type="http://schemas.openxmlformats.org/officeDocument/2006/relationships/hyperlink" Target="https://www.wpbeginner.com/beginners-guide/self-hosted-wordpress-org-vs-free-wordpress-com-infograph/" TargetMode="External"/><Relationship Id="rId9" Type="http://schemas.openxmlformats.org/officeDocument/2006/relationships/hyperlink" Target="https://wordpress.com/start/premium/?ref=homepag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ordpress.org/hosting/" TargetMode="External"/><Relationship Id="rId13" Type="http://schemas.openxmlformats.org/officeDocument/2006/relationships/image" Target="../media/image2.png"/><Relationship Id="rId3" Type="http://schemas.openxmlformats.org/officeDocument/2006/relationships/hyperlink" Target="https://www.mysql.com/" TargetMode="External"/><Relationship Id="rId7" Type="http://schemas.openxmlformats.org/officeDocument/2006/relationships/hyperlink" Target="https://nginx.org/" TargetMode="External"/><Relationship Id="rId12" Type="http://schemas.openxmlformats.org/officeDocument/2006/relationships/image" Target="../media/image12.png"/><Relationship Id="rId2" Type="http://schemas.openxmlformats.org/officeDocument/2006/relationships/hyperlink" Target="https://secure.php.net/" TargetMode="External"/><Relationship Id="rId1" Type="http://schemas.openxmlformats.org/officeDocument/2006/relationships/slideLayout" Target="../slideLayouts/slideLayout2.xml"/><Relationship Id="rId6" Type="http://schemas.openxmlformats.org/officeDocument/2006/relationships/hyperlink" Target="https://httpd.apache.org/" TargetMode="External"/><Relationship Id="rId11" Type="http://schemas.openxmlformats.org/officeDocument/2006/relationships/image" Target="../media/image23.png"/><Relationship Id="rId5" Type="http://schemas.openxmlformats.org/officeDocument/2006/relationships/hyperlink" Target="https://wordpress.org/news/2016/12/moving-toward-ssl/" TargetMode="External"/><Relationship Id="rId10" Type="http://schemas.openxmlformats.org/officeDocument/2006/relationships/hyperlink" Target="https://wordpress.org/about/requirements/" TargetMode="External"/><Relationship Id="rId4" Type="http://schemas.openxmlformats.org/officeDocument/2006/relationships/hyperlink" Target="https://mariadb.org/" TargetMode="External"/><Relationship Id="rId9" Type="http://schemas.openxmlformats.org/officeDocument/2006/relationships/hyperlink" Target="https://wordpress.or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google.com/search?q=nginx+logo&amp;hl=bg&amp;authuser=0&amp;tbm=isch&amp;source=iu&amp;ictx=1&amp;fir=dr5OzV4fO49c4M%253A%252CnW1dwmlcF-W_FM%252C_&amp;usg=AI4_-kT8M8BrQYvG07Fb8eBQ6282B_dbgw&amp;sa=X&amp;ved=2ahUKEwjmnNzM-eDgAhWsyoUKHSQWA3wQ9QEwBXoECAUQDg#imgrc=dr5OzV4fO49c4M:" TargetMode="External"/><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hyperlink" Target="https://www.digitalocean.com/community/tutorials/apache-vs-nginx-practical-considerations" TargetMode="External"/><Relationship Id="rId1" Type="http://schemas.openxmlformats.org/officeDocument/2006/relationships/slideLayout" Target="../slideLayouts/slideLayout1.xml"/><Relationship Id="rId6" Type="http://schemas.openxmlformats.org/officeDocument/2006/relationships/hyperlink" Target="https://www.google.com/search?q=apache+logo&amp;hl=bg&amp;authuser=0&amp;tbm=isch&amp;source=iu&amp;ictx=1&amp;fir=-p81uELXn2ETkM%253A%252CCSwlY98VZXSXLM%252C_&amp;usg=AI4_-kShAyhzmzcbUeKIU9L3DRH58Yz6hA&amp;sa=X&amp;ved=2ahUKEwi45O2d-eDgAhXmzIUKHUlUDfwQ9QEwAXoECAMQBg#imgrc=LR0wjo43C1aZ8M:" TargetMode="External"/><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hyperlink" Target="https://www.digitalocean.com/community/tutorials/apache-vs-nginx-practical-considerations" TargetMode="External"/><Relationship Id="rId13" Type="http://schemas.openxmlformats.org/officeDocument/2006/relationships/hyperlink" Target="https://dev.mysql.com/doc/refman/5.7/en/query-cache.html" TargetMode="External"/><Relationship Id="rId3" Type="http://schemas.openxmlformats.org/officeDocument/2006/relationships/image" Target="../media/image12.png"/><Relationship Id="rId7" Type="http://schemas.openxmlformats.org/officeDocument/2006/relationships/hyperlink" Target="https://www.keycdn.com/blog/http-cache-headers" TargetMode="External"/><Relationship Id="rId12" Type="http://schemas.openxmlformats.org/officeDocument/2006/relationships/hyperlink" Target="https://www.sitepoint.com/understanding-opcache/" TargetMode="External"/><Relationship Id="rId2" Type="http://schemas.openxmlformats.org/officeDocument/2006/relationships/image" Target="../media/image27.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ordpress.org/plugins/enable-gzip-compression/" TargetMode="External"/><Relationship Id="rId11" Type="http://schemas.openxmlformats.org/officeDocument/2006/relationships/hyperlink" Target="http://php.net/apc" TargetMode="External"/><Relationship Id="rId5" Type="http://schemas.openxmlformats.org/officeDocument/2006/relationships/hyperlink" Target="https://bg.wordpress.org/plugins/wordpress-gzip-compression/" TargetMode="External"/><Relationship Id="rId15" Type="http://schemas.openxmlformats.org/officeDocument/2006/relationships/hyperlink" Target="http://wordpress.tv/2012/09/01/iliya-polihronov-high-performance-wordpress/" TargetMode="External"/><Relationship Id="rId10" Type="http://schemas.openxmlformats.org/officeDocument/2006/relationships/hyperlink" Target="https://en.wikipedia.org/wiki/List_of_PHP_accelerators" TargetMode="External"/><Relationship Id="rId4" Type="http://schemas.openxmlformats.org/officeDocument/2006/relationships/hyperlink" Target="https://codex.wordpress.org/WordPress_Server_Optimization" TargetMode="External"/><Relationship Id="rId9" Type="http://schemas.openxmlformats.org/officeDocument/2006/relationships/hyperlink" Target="https://github.com/VelinSkenderov/HTML-Task_20170221-/blob/master/WEB%20Analytics/WordPress/PRESENTATION/Apache%20vs%20Nginx%20-%20Practical%20Considerations%20(digitalocean.com).doc" TargetMode="External"/><Relationship Id="rId14" Type="http://schemas.openxmlformats.org/officeDocument/2006/relationships/hyperlink" Target="https://bg.linkedin.com/in/iliya-polihronov-b062b33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ercedes-benz.com/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hyperlink" Target="https://blog.fibank.bg/" TargetMode="External"/><Relationship Id="rId3" Type="http://schemas.openxmlformats.org/officeDocument/2006/relationships/image" Target="../media/image30.png"/><Relationship Id="rId7" Type="http://schemas.openxmlformats.org/officeDocument/2006/relationships/hyperlink" Target="https://wordpress.org/showcase/" TargetMode="External"/><Relationship Id="rId12" Type="http://schemas.openxmlformats.org/officeDocument/2006/relationships/image" Target="../media/image35.png"/><Relationship Id="rId2" Type="http://schemas.openxmlformats.org/officeDocument/2006/relationships/hyperlink" Target="https://www.whitehouse.gov/" TargetMode="Externa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emf"/><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33.emf"/></Relationships>
</file>

<file path=ppt/slides/_rels/slide9.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39.emf"/><Relationship Id="rId3" Type="http://schemas.openxmlformats.org/officeDocument/2006/relationships/image" Target="../media/image36.png"/><Relationship Id="rId7" Type="http://schemas.openxmlformats.org/officeDocument/2006/relationships/hyperlink" Target="http://newsroom.fb.com/" TargetMode="External"/><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7.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29.png"/><Relationship Id="rId9" Type="http://schemas.openxmlformats.org/officeDocument/2006/relationships/hyperlink" Target="http://blog.flickr.net/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016480A-E89A-4D87-9A29-8954BD1A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4913918D-8C3B-4761-9161-483EC580808E}"/>
              </a:ext>
            </a:extLst>
          </p:cNvPr>
          <p:cNvSpPr/>
          <p:nvPr/>
        </p:nvSpPr>
        <p:spPr>
          <a:xfrm>
            <a:off x="3040816" y="609600"/>
            <a:ext cx="3283784" cy="369332"/>
          </a:xfrm>
          <a:prstGeom prst="rect">
            <a:avLst/>
          </a:prstGeom>
        </p:spPr>
        <p:txBody>
          <a:bodyPr wrap="none">
            <a:spAutoFit/>
          </a:bodyPr>
          <a:lstStyle/>
          <a:p>
            <a:r>
              <a:rPr lang="ru-RU" b="1" u="sng" dirty="0" err="1"/>
              <a:t>Знакови</a:t>
            </a:r>
            <a:r>
              <a:rPr lang="ru-RU" b="1" u="sng" dirty="0"/>
              <a:t> </a:t>
            </a:r>
            <a:r>
              <a:rPr lang="en-US" b="1" u="sng" dirty="0"/>
              <a:t>WordPress </a:t>
            </a:r>
            <a:r>
              <a:rPr lang="bg-BG" b="1" u="sng" dirty="0"/>
              <a:t>ползватели</a:t>
            </a:r>
            <a:endParaRPr lang="en-US" u="sng" dirty="0"/>
          </a:p>
        </p:txBody>
      </p:sp>
      <p:sp>
        <p:nvSpPr>
          <p:cNvPr id="7" name="Rectangle 6">
            <a:extLst>
              <a:ext uri="{FF2B5EF4-FFF2-40B4-BE49-F238E27FC236}">
                <a16:creationId xmlns:a16="http://schemas.microsoft.com/office/drawing/2014/main" id="{DDCF134C-6ECE-40C3-B9D5-E79AD1514794}"/>
              </a:ext>
            </a:extLst>
          </p:cNvPr>
          <p:cNvSpPr/>
          <p:nvPr/>
        </p:nvSpPr>
        <p:spPr>
          <a:xfrm>
            <a:off x="3033632" y="621268"/>
            <a:ext cx="3283784" cy="369332"/>
          </a:xfrm>
          <a:prstGeom prst="rect">
            <a:avLst/>
          </a:prstGeom>
        </p:spPr>
        <p:txBody>
          <a:bodyPr wrap="none">
            <a:spAutoFit/>
          </a:bodyPr>
          <a:lstStyle/>
          <a:p>
            <a:r>
              <a:rPr lang="ru-RU" b="1" u="sng" dirty="0" err="1">
                <a:solidFill>
                  <a:srgbClr val="FF7F27"/>
                </a:solidFill>
                <a:latin typeface="Calibri" panose="020F0502020204030204" pitchFamily="34" charset="0"/>
              </a:rPr>
              <a:t>Знакови</a:t>
            </a:r>
            <a:r>
              <a:rPr lang="ru-RU" b="1" u="sng" dirty="0">
                <a:solidFill>
                  <a:srgbClr val="FF7F27"/>
                </a:solidFill>
                <a:latin typeface="Calibri" panose="020F0502020204030204" pitchFamily="34" charset="0"/>
              </a:rPr>
              <a:t> </a:t>
            </a:r>
            <a:r>
              <a:rPr lang="en-US" b="1" u="sng" dirty="0">
                <a:solidFill>
                  <a:srgbClr val="FF7F27"/>
                </a:solidFill>
                <a:latin typeface="Calibri" panose="020F0502020204030204" pitchFamily="34" charset="0"/>
              </a:rPr>
              <a:t>WordPress </a:t>
            </a:r>
            <a:r>
              <a:rPr lang="bg-BG" b="1" u="sng" dirty="0">
                <a:solidFill>
                  <a:srgbClr val="FF7F27"/>
                </a:solidFill>
                <a:latin typeface="Calibri" panose="020F0502020204030204" pitchFamily="34" charset="0"/>
              </a:rPr>
              <a:t>ползватели</a:t>
            </a:r>
            <a:endParaRPr lang="en-US" u="sng" dirty="0"/>
          </a:p>
        </p:txBody>
      </p:sp>
      <p:pic>
        <p:nvPicPr>
          <p:cNvPr id="22" name="Picture 21">
            <a:hlinkClick r:id="rId3"/>
            <a:extLst>
              <a:ext uri="{FF2B5EF4-FFF2-40B4-BE49-F238E27FC236}">
                <a16:creationId xmlns:a16="http://schemas.microsoft.com/office/drawing/2014/main" id="{F08137B8-0A4F-4B23-B2B9-05F3AED44961}"/>
              </a:ext>
            </a:extLst>
          </p:cNvPr>
          <p:cNvPicPr>
            <a:picLocks noChangeAspect="1"/>
          </p:cNvPicPr>
          <p:nvPr/>
        </p:nvPicPr>
        <p:blipFill>
          <a:blip r:embed="rId4"/>
          <a:stretch>
            <a:fillRect/>
          </a:stretch>
        </p:blipFill>
        <p:spPr>
          <a:xfrm>
            <a:off x="5881687" y="4674870"/>
            <a:ext cx="2881313" cy="1802130"/>
          </a:xfrm>
          <a:prstGeom prst="rect">
            <a:avLst/>
          </a:prstGeom>
        </p:spPr>
      </p:pic>
      <p:grpSp>
        <p:nvGrpSpPr>
          <p:cNvPr id="66" name="Group 65">
            <a:extLst>
              <a:ext uri="{FF2B5EF4-FFF2-40B4-BE49-F238E27FC236}">
                <a16:creationId xmlns:a16="http://schemas.microsoft.com/office/drawing/2014/main" id="{BD97BD1D-268D-4E9B-B32E-99310A9F1777}"/>
              </a:ext>
            </a:extLst>
          </p:cNvPr>
          <p:cNvGrpSpPr/>
          <p:nvPr/>
        </p:nvGrpSpPr>
        <p:grpSpPr>
          <a:xfrm>
            <a:off x="381000" y="1066800"/>
            <a:ext cx="8458200" cy="5291554"/>
            <a:chOff x="381000" y="1066800"/>
            <a:chExt cx="8458200" cy="5291554"/>
          </a:xfrm>
        </p:grpSpPr>
        <p:pic>
          <p:nvPicPr>
            <p:cNvPr id="21" name="Picture 20">
              <a:hlinkClick r:id="rId5"/>
              <a:extLst>
                <a:ext uri="{FF2B5EF4-FFF2-40B4-BE49-F238E27FC236}">
                  <a16:creationId xmlns:a16="http://schemas.microsoft.com/office/drawing/2014/main" id="{724BDAA1-2B9D-4452-9B9D-CF3E25FCD0E8}"/>
                </a:ext>
              </a:extLst>
            </p:cNvPr>
            <p:cNvPicPr>
              <a:picLocks noChangeAspect="1"/>
            </p:cNvPicPr>
            <p:nvPr/>
          </p:nvPicPr>
          <p:blipFill>
            <a:blip r:embed="rId6"/>
            <a:stretch>
              <a:fillRect/>
            </a:stretch>
          </p:blipFill>
          <p:spPr>
            <a:xfrm>
              <a:off x="3124200" y="4370070"/>
              <a:ext cx="2881313" cy="1802130"/>
            </a:xfrm>
            <a:prstGeom prst="rect">
              <a:avLst/>
            </a:prstGeom>
          </p:spPr>
        </p:pic>
        <p:pic>
          <p:nvPicPr>
            <p:cNvPr id="19" name="Picture 18">
              <a:hlinkClick r:id="rId7"/>
              <a:extLst>
                <a:ext uri="{FF2B5EF4-FFF2-40B4-BE49-F238E27FC236}">
                  <a16:creationId xmlns:a16="http://schemas.microsoft.com/office/drawing/2014/main" id="{5C3C8E13-7F7E-4F7F-84CC-5108344FCC23}"/>
                </a:ext>
              </a:extLst>
            </p:cNvPr>
            <p:cNvPicPr>
              <a:picLocks noChangeAspect="1"/>
            </p:cNvPicPr>
            <p:nvPr/>
          </p:nvPicPr>
          <p:blipFill>
            <a:blip r:embed="rId8"/>
            <a:stretch>
              <a:fillRect/>
            </a:stretch>
          </p:blipFill>
          <p:spPr>
            <a:xfrm>
              <a:off x="381000" y="4522470"/>
              <a:ext cx="2881313" cy="1802130"/>
            </a:xfrm>
            <a:prstGeom prst="rect">
              <a:avLst/>
            </a:prstGeom>
          </p:spPr>
        </p:pic>
        <p:pic>
          <p:nvPicPr>
            <p:cNvPr id="13" name="Picture 12">
              <a:hlinkClick r:id="rId9"/>
              <a:extLst>
                <a:ext uri="{FF2B5EF4-FFF2-40B4-BE49-F238E27FC236}">
                  <a16:creationId xmlns:a16="http://schemas.microsoft.com/office/drawing/2014/main" id="{67FBC74D-4A09-4721-A098-2EB374623E79}"/>
                </a:ext>
              </a:extLst>
            </p:cNvPr>
            <p:cNvPicPr>
              <a:picLocks noChangeAspect="1"/>
            </p:cNvPicPr>
            <p:nvPr/>
          </p:nvPicPr>
          <p:blipFill>
            <a:blip r:embed="rId10"/>
            <a:stretch>
              <a:fillRect/>
            </a:stretch>
          </p:blipFill>
          <p:spPr>
            <a:xfrm>
              <a:off x="3124200" y="1066800"/>
              <a:ext cx="2881313" cy="1571625"/>
            </a:xfrm>
            <a:prstGeom prst="rect">
              <a:avLst/>
            </a:prstGeom>
            <a:ln>
              <a:noFill/>
            </a:ln>
            <a:effectLst>
              <a:softEdge rad="112500"/>
            </a:effectLst>
          </p:spPr>
        </p:pic>
        <p:pic>
          <p:nvPicPr>
            <p:cNvPr id="14" name="Picture 13">
              <a:hlinkClick r:id="rId11"/>
              <a:extLst>
                <a:ext uri="{FF2B5EF4-FFF2-40B4-BE49-F238E27FC236}">
                  <a16:creationId xmlns:a16="http://schemas.microsoft.com/office/drawing/2014/main" id="{FA033EAA-7ABA-44E4-955D-E02F4D65AD15}"/>
                </a:ext>
              </a:extLst>
            </p:cNvPr>
            <p:cNvPicPr>
              <a:picLocks noChangeAspect="1"/>
            </p:cNvPicPr>
            <p:nvPr/>
          </p:nvPicPr>
          <p:blipFill>
            <a:blip r:embed="rId12"/>
            <a:stretch>
              <a:fillRect/>
            </a:stretch>
          </p:blipFill>
          <p:spPr>
            <a:xfrm>
              <a:off x="381000" y="1093470"/>
              <a:ext cx="2881313" cy="1802130"/>
            </a:xfrm>
            <a:prstGeom prst="rect">
              <a:avLst/>
            </a:prstGeom>
          </p:spPr>
        </p:pic>
        <p:pic>
          <p:nvPicPr>
            <p:cNvPr id="20" name="Picture 19">
              <a:hlinkClick r:id="rId13"/>
              <a:extLst>
                <a:ext uri="{FF2B5EF4-FFF2-40B4-BE49-F238E27FC236}">
                  <a16:creationId xmlns:a16="http://schemas.microsoft.com/office/drawing/2014/main" id="{6D4F293D-B85F-43DA-A3A0-19917EB068EE}"/>
                </a:ext>
              </a:extLst>
            </p:cNvPr>
            <p:cNvPicPr>
              <a:picLocks noChangeAspect="1"/>
            </p:cNvPicPr>
            <p:nvPr/>
          </p:nvPicPr>
          <p:blipFill>
            <a:blip r:embed="rId14"/>
            <a:stretch>
              <a:fillRect/>
            </a:stretch>
          </p:blipFill>
          <p:spPr>
            <a:xfrm>
              <a:off x="476250" y="2819400"/>
              <a:ext cx="2724150" cy="1703832"/>
            </a:xfrm>
            <a:prstGeom prst="rect">
              <a:avLst/>
            </a:prstGeom>
          </p:spPr>
        </p:pic>
        <p:pic>
          <p:nvPicPr>
            <p:cNvPr id="15" name="Picture 14">
              <a:hlinkClick r:id="rId15"/>
              <a:extLst>
                <a:ext uri="{FF2B5EF4-FFF2-40B4-BE49-F238E27FC236}">
                  <a16:creationId xmlns:a16="http://schemas.microsoft.com/office/drawing/2014/main" id="{EB926DAE-17A7-436E-8151-F1F9DF6A4566}"/>
                </a:ext>
              </a:extLst>
            </p:cNvPr>
            <p:cNvPicPr>
              <a:picLocks noChangeAspect="1"/>
            </p:cNvPicPr>
            <p:nvPr/>
          </p:nvPicPr>
          <p:blipFill>
            <a:blip r:embed="rId16"/>
            <a:stretch>
              <a:fillRect/>
            </a:stretch>
          </p:blipFill>
          <p:spPr>
            <a:xfrm>
              <a:off x="3200400" y="2590800"/>
              <a:ext cx="2881313" cy="1802130"/>
            </a:xfrm>
            <a:prstGeom prst="rect">
              <a:avLst/>
            </a:prstGeom>
          </p:spPr>
        </p:pic>
        <p:grpSp>
          <p:nvGrpSpPr>
            <p:cNvPr id="25" name="Group 24">
              <a:extLst>
                <a:ext uri="{FF2B5EF4-FFF2-40B4-BE49-F238E27FC236}">
                  <a16:creationId xmlns:a16="http://schemas.microsoft.com/office/drawing/2014/main" id="{66D9DD69-CE6B-4F5C-817C-79CAA0DF0690}"/>
                </a:ext>
              </a:extLst>
            </p:cNvPr>
            <p:cNvGrpSpPr/>
            <p:nvPr/>
          </p:nvGrpSpPr>
          <p:grpSpPr>
            <a:xfrm>
              <a:off x="381000" y="1337846"/>
              <a:ext cx="1276350" cy="338554"/>
              <a:chOff x="1162050" y="1033046"/>
              <a:chExt cx="1276350" cy="338554"/>
            </a:xfrm>
          </p:grpSpPr>
          <p:sp>
            <p:nvSpPr>
              <p:cNvPr id="24" name="TextBox 23">
                <a:extLst>
                  <a:ext uri="{FF2B5EF4-FFF2-40B4-BE49-F238E27FC236}">
                    <a16:creationId xmlns:a16="http://schemas.microsoft.com/office/drawing/2014/main" id="{994B6B99-63DF-4481-8598-C29ED5308018}"/>
                  </a:ext>
                </a:extLst>
              </p:cNvPr>
              <p:cNvSpPr txBox="1"/>
              <p:nvPr/>
            </p:nvSpPr>
            <p:spPr>
              <a:xfrm>
                <a:off x="1163307" y="1033046"/>
                <a:ext cx="1275093" cy="338554"/>
              </a:xfrm>
              <a:prstGeom prst="rect">
                <a:avLst/>
              </a:prstGeom>
              <a:noFill/>
            </p:spPr>
            <p:txBody>
              <a:bodyPr wrap="none" rtlCol="0">
                <a:spAutoFit/>
              </a:bodyPr>
              <a:lstStyle/>
              <a:p>
                <a:r>
                  <a:rPr lang="en-US" sz="1600" b="1" dirty="0"/>
                  <a:t>BBC America</a:t>
                </a:r>
              </a:p>
            </p:txBody>
          </p:sp>
          <p:sp>
            <p:nvSpPr>
              <p:cNvPr id="23" name="TextBox 22">
                <a:extLst>
                  <a:ext uri="{FF2B5EF4-FFF2-40B4-BE49-F238E27FC236}">
                    <a16:creationId xmlns:a16="http://schemas.microsoft.com/office/drawing/2014/main" id="{7698BE41-6A2E-49BC-A164-2FB2691559A5}"/>
                  </a:ext>
                </a:extLst>
              </p:cNvPr>
              <p:cNvSpPr txBox="1"/>
              <p:nvPr/>
            </p:nvSpPr>
            <p:spPr>
              <a:xfrm>
                <a:off x="1162050" y="1033046"/>
                <a:ext cx="1275093" cy="338554"/>
              </a:xfrm>
              <a:prstGeom prst="rect">
                <a:avLst/>
              </a:prstGeom>
              <a:noFill/>
            </p:spPr>
            <p:txBody>
              <a:bodyPr wrap="none" rtlCol="0">
                <a:spAutoFit/>
              </a:bodyPr>
              <a:lstStyle/>
              <a:p>
                <a:r>
                  <a:rPr lang="en-US" sz="1600" b="1" dirty="0">
                    <a:solidFill>
                      <a:srgbClr val="EF7F1A"/>
                    </a:solidFill>
                  </a:rPr>
                  <a:t>BBC America</a:t>
                </a:r>
              </a:p>
            </p:txBody>
          </p:sp>
        </p:grpSp>
        <p:grpSp>
          <p:nvGrpSpPr>
            <p:cNvPr id="33" name="Group 32">
              <a:extLst>
                <a:ext uri="{FF2B5EF4-FFF2-40B4-BE49-F238E27FC236}">
                  <a16:creationId xmlns:a16="http://schemas.microsoft.com/office/drawing/2014/main" id="{7A70F30D-468C-4CF7-969A-FB076EFEA370}"/>
                </a:ext>
              </a:extLst>
            </p:cNvPr>
            <p:cNvGrpSpPr/>
            <p:nvPr/>
          </p:nvGrpSpPr>
          <p:grpSpPr>
            <a:xfrm>
              <a:off x="6319435" y="4004846"/>
              <a:ext cx="2138765" cy="338554"/>
              <a:chOff x="6172200" y="4038600"/>
              <a:chExt cx="2138765" cy="338554"/>
            </a:xfrm>
          </p:grpSpPr>
          <p:sp>
            <p:nvSpPr>
              <p:cNvPr id="31" name="TextBox 30">
                <a:extLst>
                  <a:ext uri="{FF2B5EF4-FFF2-40B4-BE49-F238E27FC236}">
                    <a16:creationId xmlns:a16="http://schemas.microsoft.com/office/drawing/2014/main" id="{C26102EB-8F2B-40CB-901D-DA9926E3FF64}"/>
                  </a:ext>
                </a:extLst>
              </p:cNvPr>
              <p:cNvSpPr txBox="1"/>
              <p:nvPr/>
            </p:nvSpPr>
            <p:spPr>
              <a:xfrm>
                <a:off x="6173457" y="4038600"/>
                <a:ext cx="2137508" cy="338554"/>
              </a:xfrm>
              <a:prstGeom prst="rect">
                <a:avLst/>
              </a:prstGeom>
              <a:noFill/>
            </p:spPr>
            <p:txBody>
              <a:bodyPr wrap="none" rtlCol="0">
                <a:spAutoFit/>
              </a:bodyPr>
              <a:lstStyle/>
              <a:p>
                <a:r>
                  <a:rPr lang="en-US" sz="1600" b="1" dirty="0"/>
                  <a:t>Microsoft News Center</a:t>
                </a:r>
              </a:p>
            </p:txBody>
          </p:sp>
          <p:sp>
            <p:nvSpPr>
              <p:cNvPr id="32" name="TextBox 31">
                <a:extLst>
                  <a:ext uri="{FF2B5EF4-FFF2-40B4-BE49-F238E27FC236}">
                    <a16:creationId xmlns:a16="http://schemas.microsoft.com/office/drawing/2014/main" id="{504341D3-3555-4911-B8A6-6CD0CA69EC3F}"/>
                  </a:ext>
                </a:extLst>
              </p:cNvPr>
              <p:cNvSpPr txBox="1"/>
              <p:nvPr/>
            </p:nvSpPr>
            <p:spPr>
              <a:xfrm>
                <a:off x="6172200" y="4038600"/>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38" name="Group 37">
              <a:extLst>
                <a:ext uri="{FF2B5EF4-FFF2-40B4-BE49-F238E27FC236}">
                  <a16:creationId xmlns:a16="http://schemas.microsoft.com/office/drawing/2014/main" id="{5037BBED-4933-4346-A17F-07A7EFEB8C28}"/>
                </a:ext>
              </a:extLst>
            </p:cNvPr>
            <p:cNvGrpSpPr/>
            <p:nvPr/>
          </p:nvGrpSpPr>
          <p:grpSpPr>
            <a:xfrm>
              <a:off x="3189776" y="3319046"/>
              <a:ext cx="1153624" cy="338554"/>
              <a:chOff x="9209576" y="2819400"/>
              <a:chExt cx="1153624" cy="338554"/>
            </a:xfrm>
          </p:grpSpPr>
          <p:sp>
            <p:nvSpPr>
              <p:cNvPr id="35" name="TextBox 34">
                <a:extLst>
                  <a:ext uri="{FF2B5EF4-FFF2-40B4-BE49-F238E27FC236}">
                    <a16:creationId xmlns:a16="http://schemas.microsoft.com/office/drawing/2014/main" id="{ECE22E2B-37DE-4EF1-95D8-310A3B192583}"/>
                  </a:ext>
                </a:extLst>
              </p:cNvPr>
              <p:cNvSpPr txBox="1"/>
              <p:nvPr/>
            </p:nvSpPr>
            <p:spPr>
              <a:xfrm>
                <a:off x="9210833" y="2819400"/>
                <a:ext cx="1152367" cy="338554"/>
              </a:xfrm>
              <a:prstGeom prst="rect">
                <a:avLst/>
              </a:prstGeom>
              <a:noFill/>
            </p:spPr>
            <p:txBody>
              <a:bodyPr wrap="none" rtlCol="0">
                <a:spAutoFit/>
              </a:bodyPr>
              <a:lstStyle/>
              <a:p>
                <a:r>
                  <a:rPr lang="en-US" sz="1600" b="1" dirty="0"/>
                  <a:t>Sony Music</a:t>
                </a:r>
              </a:p>
            </p:txBody>
          </p:sp>
          <p:sp>
            <p:nvSpPr>
              <p:cNvPr id="36" name="TextBox 35">
                <a:extLst>
                  <a:ext uri="{FF2B5EF4-FFF2-40B4-BE49-F238E27FC236}">
                    <a16:creationId xmlns:a16="http://schemas.microsoft.com/office/drawing/2014/main" id="{F6FD9E6B-6731-45A9-8A0E-48477203A05E}"/>
                  </a:ext>
                </a:extLst>
              </p:cNvPr>
              <p:cNvSpPr txBox="1"/>
              <p:nvPr/>
            </p:nvSpPr>
            <p:spPr>
              <a:xfrm>
                <a:off x="9209576" y="2819400"/>
                <a:ext cx="1152367" cy="338554"/>
              </a:xfrm>
              <a:prstGeom prst="rect">
                <a:avLst/>
              </a:prstGeom>
              <a:noFill/>
            </p:spPr>
            <p:txBody>
              <a:bodyPr wrap="none" rtlCol="0">
                <a:spAutoFit/>
              </a:bodyPr>
              <a:lstStyle/>
              <a:p>
                <a:r>
                  <a:rPr lang="en-US" sz="1600" b="1" dirty="0">
                    <a:solidFill>
                      <a:srgbClr val="EF7F1A"/>
                    </a:solidFill>
                  </a:rPr>
                  <a:t>Sony Music</a:t>
                </a:r>
              </a:p>
            </p:txBody>
          </p:sp>
        </p:grpSp>
        <p:pic>
          <p:nvPicPr>
            <p:cNvPr id="16" name="Picture 15">
              <a:hlinkClick r:id="rId17"/>
              <a:extLst>
                <a:ext uri="{FF2B5EF4-FFF2-40B4-BE49-F238E27FC236}">
                  <a16:creationId xmlns:a16="http://schemas.microsoft.com/office/drawing/2014/main" id="{8A7751EB-AEBE-4042-AEB8-ED72AA4C44B8}"/>
                </a:ext>
              </a:extLst>
            </p:cNvPr>
            <p:cNvPicPr>
              <a:picLocks noChangeAspect="1"/>
            </p:cNvPicPr>
            <p:nvPr/>
          </p:nvPicPr>
          <p:blipFill>
            <a:blip r:embed="rId18"/>
            <a:stretch>
              <a:fillRect/>
            </a:stretch>
          </p:blipFill>
          <p:spPr>
            <a:xfrm>
              <a:off x="5943600" y="1093470"/>
              <a:ext cx="2881313" cy="1802130"/>
            </a:xfrm>
            <a:prstGeom prst="rect">
              <a:avLst/>
            </a:prstGeom>
          </p:spPr>
        </p:pic>
        <p:pic>
          <p:nvPicPr>
            <p:cNvPr id="18" name="Picture 17">
              <a:hlinkClick r:id="rId19"/>
              <a:extLst>
                <a:ext uri="{FF2B5EF4-FFF2-40B4-BE49-F238E27FC236}">
                  <a16:creationId xmlns:a16="http://schemas.microsoft.com/office/drawing/2014/main" id="{0062EC2F-6D1A-4FA1-BA7E-CDF97E3F0AB6}"/>
                </a:ext>
              </a:extLst>
            </p:cNvPr>
            <p:cNvPicPr>
              <a:picLocks noChangeAspect="1"/>
            </p:cNvPicPr>
            <p:nvPr/>
          </p:nvPicPr>
          <p:blipFill>
            <a:blip r:embed="rId20"/>
            <a:stretch>
              <a:fillRect/>
            </a:stretch>
          </p:blipFill>
          <p:spPr>
            <a:xfrm>
              <a:off x="5957887" y="2908936"/>
              <a:ext cx="2881313" cy="1802130"/>
            </a:xfrm>
            <a:prstGeom prst="rect">
              <a:avLst/>
            </a:prstGeom>
          </p:spPr>
        </p:pic>
        <p:grpSp>
          <p:nvGrpSpPr>
            <p:cNvPr id="42" name="Group 41">
              <a:extLst>
                <a:ext uri="{FF2B5EF4-FFF2-40B4-BE49-F238E27FC236}">
                  <a16:creationId xmlns:a16="http://schemas.microsoft.com/office/drawing/2014/main" id="{A81264DC-7CE1-4845-8340-BAAF43A313F3}"/>
                </a:ext>
              </a:extLst>
            </p:cNvPr>
            <p:cNvGrpSpPr/>
            <p:nvPr/>
          </p:nvGrpSpPr>
          <p:grpSpPr>
            <a:xfrm>
              <a:off x="5943600" y="1337846"/>
              <a:ext cx="1103738" cy="338554"/>
              <a:chOff x="9086850" y="575846"/>
              <a:chExt cx="1103738" cy="338554"/>
            </a:xfrm>
          </p:grpSpPr>
          <p:sp>
            <p:nvSpPr>
              <p:cNvPr id="40" name="TextBox 39">
                <a:extLst>
                  <a:ext uri="{FF2B5EF4-FFF2-40B4-BE49-F238E27FC236}">
                    <a16:creationId xmlns:a16="http://schemas.microsoft.com/office/drawing/2014/main" id="{FE0D31E2-0764-404C-8D9E-E40277672C83}"/>
                  </a:ext>
                </a:extLst>
              </p:cNvPr>
              <p:cNvSpPr txBox="1"/>
              <p:nvPr/>
            </p:nvSpPr>
            <p:spPr>
              <a:xfrm>
                <a:off x="9088107" y="575846"/>
                <a:ext cx="1102481" cy="338554"/>
              </a:xfrm>
              <a:prstGeom prst="rect">
                <a:avLst/>
              </a:prstGeom>
              <a:noFill/>
            </p:spPr>
            <p:txBody>
              <a:bodyPr wrap="none" rtlCol="0">
                <a:spAutoFit/>
              </a:bodyPr>
              <a:lstStyle/>
              <a:p>
                <a:r>
                  <a:rPr lang="en-US" sz="1600" b="1" dirty="0"/>
                  <a:t>MTV News</a:t>
                </a:r>
              </a:p>
            </p:txBody>
          </p:sp>
          <p:sp>
            <p:nvSpPr>
              <p:cNvPr id="41" name="TextBox 40">
                <a:extLst>
                  <a:ext uri="{FF2B5EF4-FFF2-40B4-BE49-F238E27FC236}">
                    <a16:creationId xmlns:a16="http://schemas.microsoft.com/office/drawing/2014/main" id="{01D41AC5-FDE7-4C69-8567-5A41098A8C72}"/>
                  </a:ext>
                </a:extLst>
              </p:cNvPr>
              <p:cNvSpPr txBox="1"/>
              <p:nvPr/>
            </p:nvSpPr>
            <p:spPr>
              <a:xfrm>
                <a:off x="9086850" y="575846"/>
                <a:ext cx="1102481" cy="338554"/>
              </a:xfrm>
              <a:prstGeom prst="rect">
                <a:avLst/>
              </a:prstGeom>
              <a:noFill/>
            </p:spPr>
            <p:txBody>
              <a:bodyPr wrap="none" rtlCol="0">
                <a:spAutoFit/>
              </a:bodyPr>
              <a:lstStyle/>
              <a:p>
                <a:r>
                  <a:rPr lang="en-US" sz="1600" b="1" dirty="0">
                    <a:solidFill>
                      <a:srgbClr val="EF7F1A"/>
                    </a:solidFill>
                  </a:rPr>
                  <a:t>MTV News</a:t>
                </a:r>
              </a:p>
            </p:txBody>
          </p:sp>
        </p:grpSp>
        <p:grpSp>
          <p:nvGrpSpPr>
            <p:cNvPr id="45" name="Group 44">
              <a:extLst>
                <a:ext uri="{FF2B5EF4-FFF2-40B4-BE49-F238E27FC236}">
                  <a16:creationId xmlns:a16="http://schemas.microsoft.com/office/drawing/2014/main" id="{23772CBC-A74D-4B8E-8FFD-9FC2AD060D63}"/>
                </a:ext>
              </a:extLst>
            </p:cNvPr>
            <p:cNvGrpSpPr/>
            <p:nvPr/>
          </p:nvGrpSpPr>
          <p:grpSpPr>
            <a:xfrm>
              <a:off x="5867400" y="4038600"/>
              <a:ext cx="2141416" cy="338554"/>
              <a:chOff x="9368692" y="4385846"/>
              <a:chExt cx="2141416" cy="338554"/>
            </a:xfrm>
          </p:grpSpPr>
          <p:sp>
            <p:nvSpPr>
              <p:cNvPr id="28" name="TextBox 27">
                <a:extLst>
                  <a:ext uri="{FF2B5EF4-FFF2-40B4-BE49-F238E27FC236}">
                    <a16:creationId xmlns:a16="http://schemas.microsoft.com/office/drawing/2014/main" id="{EC2E6CE3-E345-442A-9375-D4A19646A118}"/>
                  </a:ext>
                </a:extLst>
              </p:cNvPr>
              <p:cNvSpPr txBox="1"/>
              <p:nvPr/>
            </p:nvSpPr>
            <p:spPr>
              <a:xfrm>
                <a:off x="9372600" y="4385846"/>
                <a:ext cx="2137508" cy="338554"/>
              </a:xfrm>
              <a:prstGeom prst="rect">
                <a:avLst/>
              </a:prstGeom>
              <a:noFill/>
            </p:spPr>
            <p:txBody>
              <a:bodyPr wrap="none" rtlCol="0">
                <a:spAutoFit/>
              </a:bodyPr>
              <a:lstStyle/>
              <a:p>
                <a:r>
                  <a:rPr lang="en-US" sz="1600" b="1" dirty="0"/>
                  <a:t>Microsoft News Center</a:t>
                </a:r>
              </a:p>
            </p:txBody>
          </p:sp>
          <p:sp>
            <p:nvSpPr>
              <p:cNvPr id="44" name="TextBox 43">
                <a:extLst>
                  <a:ext uri="{FF2B5EF4-FFF2-40B4-BE49-F238E27FC236}">
                    <a16:creationId xmlns:a16="http://schemas.microsoft.com/office/drawing/2014/main" id="{9831AFD1-A2FF-42DE-AE66-C6D00B56020E}"/>
                  </a:ext>
                </a:extLst>
              </p:cNvPr>
              <p:cNvSpPr txBox="1"/>
              <p:nvPr/>
            </p:nvSpPr>
            <p:spPr>
              <a:xfrm>
                <a:off x="9368692" y="4385846"/>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49" name="Group 48">
              <a:extLst>
                <a:ext uri="{FF2B5EF4-FFF2-40B4-BE49-F238E27FC236}">
                  <a16:creationId xmlns:a16="http://schemas.microsoft.com/office/drawing/2014/main" id="{EF51C3F4-C936-4F1B-9483-0D41BF1D9CF4}"/>
                </a:ext>
              </a:extLst>
            </p:cNvPr>
            <p:cNvGrpSpPr/>
            <p:nvPr/>
          </p:nvGrpSpPr>
          <p:grpSpPr>
            <a:xfrm>
              <a:off x="424474" y="3014246"/>
              <a:ext cx="2394926" cy="338554"/>
              <a:chOff x="-1371600" y="2819400"/>
              <a:chExt cx="2394926" cy="338554"/>
            </a:xfrm>
          </p:grpSpPr>
          <p:sp>
            <p:nvSpPr>
              <p:cNvPr id="47" name="TextBox 46">
                <a:extLst>
                  <a:ext uri="{FF2B5EF4-FFF2-40B4-BE49-F238E27FC236}">
                    <a16:creationId xmlns:a16="http://schemas.microsoft.com/office/drawing/2014/main" id="{160466D8-4DFC-424F-ACB4-3510C2EFFF1B}"/>
                  </a:ext>
                </a:extLst>
              </p:cNvPr>
              <p:cNvSpPr txBox="1"/>
              <p:nvPr/>
            </p:nvSpPr>
            <p:spPr>
              <a:xfrm>
                <a:off x="-1370343" y="2819400"/>
                <a:ext cx="2393669" cy="338554"/>
              </a:xfrm>
              <a:prstGeom prst="rect">
                <a:avLst/>
              </a:prstGeom>
              <a:noFill/>
            </p:spPr>
            <p:txBody>
              <a:bodyPr wrap="none" rtlCol="0">
                <a:spAutoFit/>
              </a:bodyPr>
              <a:lstStyle/>
              <a:p>
                <a:r>
                  <a:rPr lang="en-US" sz="1600" b="1" dirty="0"/>
                  <a:t>Sweden`s Official Website</a:t>
                </a:r>
              </a:p>
            </p:txBody>
          </p:sp>
          <p:sp>
            <p:nvSpPr>
              <p:cNvPr id="48" name="TextBox 47">
                <a:extLst>
                  <a:ext uri="{FF2B5EF4-FFF2-40B4-BE49-F238E27FC236}">
                    <a16:creationId xmlns:a16="http://schemas.microsoft.com/office/drawing/2014/main" id="{2F916252-6BA6-4F15-92EB-82265FA224BB}"/>
                  </a:ext>
                </a:extLst>
              </p:cNvPr>
              <p:cNvSpPr txBox="1"/>
              <p:nvPr/>
            </p:nvSpPr>
            <p:spPr>
              <a:xfrm>
                <a:off x="-1371600" y="2819400"/>
                <a:ext cx="2393669" cy="338554"/>
              </a:xfrm>
              <a:prstGeom prst="rect">
                <a:avLst/>
              </a:prstGeom>
              <a:noFill/>
            </p:spPr>
            <p:txBody>
              <a:bodyPr wrap="none" rtlCol="0">
                <a:spAutoFit/>
              </a:bodyPr>
              <a:lstStyle/>
              <a:p>
                <a:r>
                  <a:rPr lang="en-US" sz="1600" b="1" dirty="0">
                    <a:solidFill>
                      <a:srgbClr val="EF7F1A"/>
                    </a:solidFill>
                  </a:rPr>
                  <a:t>Sweden`s Official Website</a:t>
                </a:r>
              </a:p>
            </p:txBody>
          </p:sp>
        </p:grpSp>
        <p:grpSp>
          <p:nvGrpSpPr>
            <p:cNvPr id="53" name="Group 52">
              <a:extLst>
                <a:ext uri="{FF2B5EF4-FFF2-40B4-BE49-F238E27FC236}">
                  <a16:creationId xmlns:a16="http://schemas.microsoft.com/office/drawing/2014/main" id="{1215CCD5-9A8F-46E9-9186-31FFD60B4362}"/>
                </a:ext>
              </a:extLst>
            </p:cNvPr>
            <p:cNvGrpSpPr/>
            <p:nvPr/>
          </p:nvGrpSpPr>
          <p:grpSpPr>
            <a:xfrm>
              <a:off x="381000" y="5943600"/>
              <a:ext cx="2412238" cy="338554"/>
              <a:chOff x="-1371600" y="685800"/>
              <a:chExt cx="2412238" cy="338554"/>
            </a:xfrm>
          </p:grpSpPr>
          <p:sp>
            <p:nvSpPr>
              <p:cNvPr id="51" name="TextBox 50">
                <a:extLst>
                  <a:ext uri="{FF2B5EF4-FFF2-40B4-BE49-F238E27FC236}">
                    <a16:creationId xmlns:a16="http://schemas.microsoft.com/office/drawing/2014/main" id="{FF4F5364-E9F5-4B39-B401-FA91976C1FA6}"/>
                  </a:ext>
                </a:extLst>
              </p:cNvPr>
              <p:cNvSpPr txBox="1"/>
              <p:nvPr/>
            </p:nvSpPr>
            <p:spPr>
              <a:xfrm>
                <a:off x="-1370343" y="685800"/>
                <a:ext cx="2410981" cy="338554"/>
              </a:xfrm>
              <a:prstGeom prst="rect">
                <a:avLst/>
              </a:prstGeom>
              <a:noFill/>
            </p:spPr>
            <p:txBody>
              <a:bodyPr wrap="none" rtlCol="0">
                <a:spAutoFit/>
              </a:bodyPr>
              <a:lstStyle/>
              <a:p>
                <a:r>
                  <a:rPr lang="en-US" sz="1600" b="1" dirty="0"/>
                  <a:t>The Walt Disney Company</a:t>
                </a:r>
              </a:p>
            </p:txBody>
          </p:sp>
          <p:sp>
            <p:nvSpPr>
              <p:cNvPr id="52" name="TextBox 51">
                <a:extLst>
                  <a:ext uri="{FF2B5EF4-FFF2-40B4-BE49-F238E27FC236}">
                    <a16:creationId xmlns:a16="http://schemas.microsoft.com/office/drawing/2014/main" id="{2D8B4F29-F240-4537-8AE7-2E001775FCB6}"/>
                  </a:ext>
                </a:extLst>
              </p:cNvPr>
              <p:cNvSpPr txBox="1"/>
              <p:nvPr/>
            </p:nvSpPr>
            <p:spPr>
              <a:xfrm>
                <a:off x="-1371600" y="685800"/>
                <a:ext cx="2410981" cy="338554"/>
              </a:xfrm>
              <a:prstGeom prst="rect">
                <a:avLst/>
              </a:prstGeom>
              <a:noFill/>
            </p:spPr>
            <p:txBody>
              <a:bodyPr wrap="none" rtlCol="0">
                <a:spAutoFit/>
              </a:bodyPr>
              <a:lstStyle/>
              <a:p>
                <a:r>
                  <a:rPr lang="en-US" sz="1600" b="1" dirty="0">
                    <a:solidFill>
                      <a:srgbClr val="EF7F1A"/>
                    </a:solidFill>
                  </a:rPr>
                  <a:t>The Walt Disney Company</a:t>
                </a:r>
              </a:p>
            </p:txBody>
          </p:sp>
        </p:grpSp>
        <p:grpSp>
          <p:nvGrpSpPr>
            <p:cNvPr id="57" name="Group 56">
              <a:extLst>
                <a:ext uri="{FF2B5EF4-FFF2-40B4-BE49-F238E27FC236}">
                  <a16:creationId xmlns:a16="http://schemas.microsoft.com/office/drawing/2014/main" id="{BBA2893F-05FE-4643-991F-BBE26563C3CE}"/>
                </a:ext>
              </a:extLst>
            </p:cNvPr>
            <p:cNvGrpSpPr/>
            <p:nvPr/>
          </p:nvGrpSpPr>
          <p:grpSpPr>
            <a:xfrm>
              <a:off x="3212368" y="6019800"/>
              <a:ext cx="1969232" cy="338554"/>
              <a:chOff x="-1447800" y="1490246"/>
              <a:chExt cx="1969232" cy="338554"/>
            </a:xfrm>
          </p:grpSpPr>
          <p:sp>
            <p:nvSpPr>
              <p:cNvPr id="55" name="TextBox 54">
                <a:extLst>
                  <a:ext uri="{FF2B5EF4-FFF2-40B4-BE49-F238E27FC236}">
                    <a16:creationId xmlns:a16="http://schemas.microsoft.com/office/drawing/2014/main" id="{217CD195-382D-45CD-894F-74DD66027199}"/>
                  </a:ext>
                </a:extLst>
              </p:cNvPr>
              <p:cNvSpPr txBox="1"/>
              <p:nvPr/>
            </p:nvSpPr>
            <p:spPr>
              <a:xfrm>
                <a:off x="-1446543" y="1490246"/>
                <a:ext cx="1967975" cy="338554"/>
              </a:xfrm>
              <a:prstGeom prst="rect">
                <a:avLst/>
              </a:prstGeom>
              <a:noFill/>
            </p:spPr>
            <p:txBody>
              <a:bodyPr wrap="none" rtlCol="0">
                <a:spAutoFit/>
              </a:bodyPr>
              <a:lstStyle/>
              <a:p>
                <a:r>
                  <a:rPr lang="en-US" sz="1600" b="1" dirty="0"/>
                  <a:t>Facebook Newsroom</a:t>
                </a:r>
              </a:p>
            </p:txBody>
          </p:sp>
          <p:sp>
            <p:nvSpPr>
              <p:cNvPr id="56" name="TextBox 55">
                <a:extLst>
                  <a:ext uri="{FF2B5EF4-FFF2-40B4-BE49-F238E27FC236}">
                    <a16:creationId xmlns:a16="http://schemas.microsoft.com/office/drawing/2014/main" id="{2566ACE3-5E0F-4DD9-9660-0E8C5381CDF4}"/>
                  </a:ext>
                </a:extLst>
              </p:cNvPr>
              <p:cNvSpPr txBox="1"/>
              <p:nvPr/>
            </p:nvSpPr>
            <p:spPr>
              <a:xfrm>
                <a:off x="-1447800" y="1490246"/>
                <a:ext cx="1967975" cy="338554"/>
              </a:xfrm>
              <a:prstGeom prst="rect">
                <a:avLst/>
              </a:prstGeom>
              <a:noFill/>
            </p:spPr>
            <p:txBody>
              <a:bodyPr wrap="none" rtlCol="0">
                <a:spAutoFit/>
              </a:bodyPr>
              <a:lstStyle/>
              <a:p>
                <a:r>
                  <a:rPr lang="en-US" sz="1600" b="1" dirty="0">
                    <a:solidFill>
                      <a:srgbClr val="EF7F1A"/>
                    </a:solidFill>
                  </a:rPr>
                  <a:t>Facebook Newsroom</a:t>
                </a:r>
              </a:p>
            </p:txBody>
          </p:sp>
        </p:grpSp>
        <p:grpSp>
          <p:nvGrpSpPr>
            <p:cNvPr id="61" name="Group 60">
              <a:extLst>
                <a:ext uri="{FF2B5EF4-FFF2-40B4-BE49-F238E27FC236}">
                  <a16:creationId xmlns:a16="http://schemas.microsoft.com/office/drawing/2014/main" id="{5F48FFBE-655C-482B-8388-BEFDBFC52A1A}"/>
                </a:ext>
              </a:extLst>
            </p:cNvPr>
            <p:cNvGrpSpPr/>
            <p:nvPr/>
          </p:nvGrpSpPr>
          <p:grpSpPr>
            <a:xfrm>
              <a:off x="6892566" y="5833646"/>
              <a:ext cx="1641834" cy="338554"/>
              <a:chOff x="-1447800" y="6138446"/>
              <a:chExt cx="1641834" cy="338554"/>
            </a:xfrm>
          </p:grpSpPr>
          <p:sp>
            <p:nvSpPr>
              <p:cNvPr id="59" name="TextBox 58">
                <a:extLst>
                  <a:ext uri="{FF2B5EF4-FFF2-40B4-BE49-F238E27FC236}">
                    <a16:creationId xmlns:a16="http://schemas.microsoft.com/office/drawing/2014/main" id="{2D2B93A2-DD72-4761-80EC-C9D1C602F9B7}"/>
                  </a:ext>
                </a:extLst>
              </p:cNvPr>
              <p:cNvSpPr txBox="1"/>
              <p:nvPr/>
            </p:nvSpPr>
            <p:spPr>
              <a:xfrm>
                <a:off x="-1446543" y="6138446"/>
                <a:ext cx="1640577" cy="338554"/>
              </a:xfrm>
              <a:prstGeom prst="rect">
                <a:avLst/>
              </a:prstGeom>
              <a:noFill/>
            </p:spPr>
            <p:txBody>
              <a:bodyPr wrap="none" rtlCol="0">
                <a:spAutoFit/>
              </a:bodyPr>
              <a:lstStyle/>
              <a:p>
                <a:r>
                  <a:rPr lang="en-US" sz="1600" b="1" dirty="0"/>
                  <a:t>SAP News Center</a:t>
                </a:r>
              </a:p>
            </p:txBody>
          </p:sp>
          <p:sp>
            <p:nvSpPr>
              <p:cNvPr id="60" name="TextBox 59">
                <a:extLst>
                  <a:ext uri="{FF2B5EF4-FFF2-40B4-BE49-F238E27FC236}">
                    <a16:creationId xmlns:a16="http://schemas.microsoft.com/office/drawing/2014/main" id="{DAA1F867-6ADE-4184-B9BE-FBE1BDD6BAC3}"/>
                  </a:ext>
                </a:extLst>
              </p:cNvPr>
              <p:cNvSpPr txBox="1"/>
              <p:nvPr/>
            </p:nvSpPr>
            <p:spPr>
              <a:xfrm>
                <a:off x="-1447800" y="6138446"/>
                <a:ext cx="1640577" cy="338554"/>
              </a:xfrm>
              <a:prstGeom prst="rect">
                <a:avLst/>
              </a:prstGeom>
              <a:noFill/>
            </p:spPr>
            <p:txBody>
              <a:bodyPr wrap="none" rtlCol="0">
                <a:spAutoFit/>
              </a:bodyPr>
              <a:lstStyle/>
              <a:p>
                <a:r>
                  <a:rPr lang="en-US" sz="1600" b="1" dirty="0">
                    <a:solidFill>
                      <a:srgbClr val="EF7F1A"/>
                    </a:solidFill>
                  </a:rPr>
                  <a:t>SAP News Center</a:t>
                </a:r>
              </a:p>
            </p:txBody>
          </p:sp>
        </p:grpSp>
      </p:grpSp>
      <p:pic>
        <p:nvPicPr>
          <p:cNvPr id="4" name="Content Placeholder 5">
            <a:extLst>
              <a:ext uri="{FF2B5EF4-FFF2-40B4-BE49-F238E27FC236}">
                <a16:creationId xmlns:a16="http://schemas.microsoft.com/office/drawing/2014/main" id="{8B65D654-D6C9-49F2-A0C4-FD7C935365E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63" name="Slide Number Placeholder 4">
            <a:extLst>
              <a:ext uri="{FF2B5EF4-FFF2-40B4-BE49-F238E27FC236}">
                <a16:creationId xmlns:a16="http://schemas.microsoft.com/office/drawing/2014/main" id="{2057998E-DF42-4330-819C-F0ECB0A1CA4B}"/>
              </a:ext>
            </a:extLst>
          </p:cNvPr>
          <p:cNvSpPr>
            <a:spLocks noGrp="1"/>
          </p:cNvSpPr>
          <p:nvPr>
            <p:ph type="sldNum" sz="quarter" idx="12"/>
          </p:nvPr>
        </p:nvSpPr>
        <p:spPr>
          <a:xfrm>
            <a:off x="6934200" y="6400800"/>
            <a:ext cx="2133600" cy="365125"/>
          </a:xfrm>
        </p:spPr>
        <p:txBody>
          <a:bodyPr/>
          <a:lstStyle/>
          <a:p>
            <a:r>
              <a:rPr lang="bg-BG" dirty="0"/>
              <a:t>Стр. </a:t>
            </a:r>
            <a:fld id="{71734E5D-357F-4193-8BCE-89C0C4C454A4}" type="slidenum">
              <a:rPr lang="en-US" smtClean="0"/>
              <a:t>1</a:t>
            </a:fld>
            <a:r>
              <a:rPr lang="bg-BG" dirty="0"/>
              <a:t> от 6</a:t>
            </a:r>
            <a:endParaRPr lang="en-US" dirty="0"/>
          </a:p>
        </p:txBody>
      </p:sp>
      <p:sp>
        <p:nvSpPr>
          <p:cNvPr id="67" name="Date Placeholder 3">
            <a:extLst>
              <a:ext uri="{FF2B5EF4-FFF2-40B4-BE49-F238E27FC236}">
                <a16:creationId xmlns:a16="http://schemas.microsoft.com/office/drawing/2014/main" id="{701E440B-7497-4F0B-8F2E-62BBB1DB4FC6}"/>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386228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10</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11</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12</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13</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14</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17</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18</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BA4E44D7-1DF6-48CD-B8F3-4F5B293F59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pic>
        <p:nvPicPr>
          <p:cNvPr id="6" name="Picture 3">
            <a:extLst>
              <a:ext uri="{FF2B5EF4-FFF2-40B4-BE49-F238E27FC236}">
                <a16:creationId xmlns:a16="http://schemas.microsoft.com/office/drawing/2014/main" id="{8A81F01C-A853-4DDE-A873-4C1766D633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2569A5DF-63A7-472A-A97B-354B5BD7A3C8}"/>
              </a:ext>
            </a:extLst>
          </p:cNvPr>
          <p:cNvSpPr txBox="1">
            <a:spLocks/>
          </p:cNvSpPr>
          <p:nvPr/>
        </p:nvSpPr>
        <p:spPr>
          <a:xfrm>
            <a:off x="6934200" y="64008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2</a:t>
            </a:fld>
            <a:r>
              <a:rPr lang="bg-BG" dirty="0"/>
              <a:t> от 6</a:t>
            </a:r>
            <a:endParaRPr lang="en-US" dirty="0"/>
          </a:p>
        </p:txBody>
      </p:sp>
      <p:pic>
        <p:nvPicPr>
          <p:cNvPr id="13" name="Content Placeholder 12">
            <a:hlinkClick r:id="rId4"/>
            <a:extLst>
              <a:ext uri="{FF2B5EF4-FFF2-40B4-BE49-F238E27FC236}">
                <a16:creationId xmlns:a16="http://schemas.microsoft.com/office/drawing/2014/main" id="{D66E3908-D2FB-44B0-9FAD-60405827F88D}"/>
              </a:ext>
            </a:extLst>
          </p:cNvPr>
          <p:cNvPicPr>
            <a:picLocks noGrp="1" noChangeAspect="1"/>
          </p:cNvPicPr>
          <p:nvPr>
            <p:ph idx="1"/>
          </p:nvPr>
        </p:nvPicPr>
        <p:blipFill>
          <a:blip r:embed="rId5"/>
          <a:stretch>
            <a:fillRect/>
          </a:stretch>
        </p:blipFill>
        <p:spPr>
          <a:xfrm>
            <a:off x="381000" y="685800"/>
            <a:ext cx="1657350" cy="285750"/>
          </a:xfrm>
          <a:prstGeom prst="rect">
            <a:avLst/>
          </a:prstGeom>
        </p:spPr>
      </p:pic>
      <p:graphicFrame>
        <p:nvGraphicFramePr>
          <p:cNvPr id="14" name="Table 13">
            <a:extLst>
              <a:ext uri="{FF2B5EF4-FFF2-40B4-BE49-F238E27FC236}">
                <a16:creationId xmlns:a16="http://schemas.microsoft.com/office/drawing/2014/main" id="{0D169DEE-1876-4AC5-A257-7B1A98C91618}"/>
              </a:ext>
            </a:extLst>
          </p:cNvPr>
          <p:cNvGraphicFramePr>
            <a:graphicFrameLocks noGrp="1"/>
          </p:cNvGraphicFramePr>
          <p:nvPr>
            <p:extLst>
              <p:ext uri="{D42A27DB-BD31-4B8C-83A1-F6EECF244321}">
                <p14:modId xmlns:p14="http://schemas.microsoft.com/office/powerpoint/2010/main" val="3551790966"/>
              </p:ext>
            </p:extLst>
          </p:nvPr>
        </p:nvGraphicFramePr>
        <p:xfrm>
          <a:off x="762000" y="990600"/>
          <a:ext cx="7620000" cy="477012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856129861"/>
                    </a:ext>
                  </a:extLst>
                </a:gridCol>
                <a:gridCol w="1295400">
                  <a:extLst>
                    <a:ext uri="{9D8B030D-6E8A-4147-A177-3AD203B41FA5}">
                      <a16:colId xmlns:a16="http://schemas.microsoft.com/office/drawing/2014/main" val="1427869915"/>
                    </a:ext>
                  </a:extLst>
                </a:gridCol>
                <a:gridCol w="914400">
                  <a:extLst>
                    <a:ext uri="{9D8B030D-6E8A-4147-A177-3AD203B41FA5}">
                      <a16:colId xmlns:a16="http://schemas.microsoft.com/office/drawing/2014/main" val="2024527089"/>
                    </a:ext>
                  </a:extLst>
                </a:gridCol>
                <a:gridCol w="762000">
                  <a:extLst>
                    <a:ext uri="{9D8B030D-6E8A-4147-A177-3AD203B41FA5}">
                      <a16:colId xmlns:a16="http://schemas.microsoft.com/office/drawing/2014/main" val="3089769657"/>
                    </a:ext>
                  </a:extLst>
                </a:gridCol>
                <a:gridCol w="1600200">
                  <a:extLst>
                    <a:ext uri="{9D8B030D-6E8A-4147-A177-3AD203B41FA5}">
                      <a16:colId xmlns:a16="http://schemas.microsoft.com/office/drawing/2014/main" val="3752123035"/>
                    </a:ext>
                  </a:extLst>
                </a:gridCol>
                <a:gridCol w="1600200">
                  <a:extLst>
                    <a:ext uri="{9D8B030D-6E8A-4147-A177-3AD203B41FA5}">
                      <a16:colId xmlns:a16="http://schemas.microsoft.com/office/drawing/2014/main" val="3280685628"/>
                    </a:ext>
                  </a:extLst>
                </a:gridCol>
              </a:tblGrid>
              <a:tr h="370840">
                <a:tc gridSpan="3">
                  <a:txBody>
                    <a:bodyPr/>
                    <a:lstStyle/>
                    <a:p>
                      <a:endParaRPr lang="bg-BG" dirty="0"/>
                    </a:p>
                    <a:p>
                      <a:endParaRPr lang="en-US" dirty="0"/>
                    </a:p>
                  </a:txBody>
                  <a:tcPr/>
                </a:tc>
                <a:tc hMerge="1">
                  <a:txBody>
                    <a:bodyPr/>
                    <a:lstStyle/>
                    <a:p>
                      <a:endParaRPr lang="en-US" dirty="0"/>
                    </a:p>
                  </a:txBody>
                  <a:tcPr/>
                </a:tc>
                <a:tc hMerge="1">
                  <a:txBody>
                    <a:bodyPr/>
                    <a:lstStyle/>
                    <a:p>
                      <a:endParaRPr lang="en-US" dirty="0"/>
                    </a:p>
                  </a:txBody>
                  <a:tcPr/>
                </a:tc>
                <a:tc gridSpan="3">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81683002"/>
                  </a:ext>
                </a:extLst>
              </a:tr>
              <a:tr h="370840">
                <a:tc>
                  <a:txBody>
                    <a:bodyPr/>
                    <a:lstStyle/>
                    <a:p>
                      <a:pPr fontAlgn="base"/>
                      <a:endParaRPr lang="bg-BG" sz="1800" b="0" i="0" kern="1200" dirty="0">
                        <a:solidFill>
                          <a:schemeClr val="dk1"/>
                        </a:solidFill>
                        <a:effectLst/>
                        <a:latin typeface="+mn-lt"/>
                        <a:ea typeface="+mn-ea"/>
                        <a:cs typeface="+mn-cs"/>
                      </a:endParaRPr>
                    </a:p>
                    <a:p>
                      <a:pPr algn="ctr" fontAlgn="base"/>
                      <a:r>
                        <a:rPr lang="en-US" sz="1800" b="0" i="0" kern="1200" dirty="0">
                          <a:solidFill>
                            <a:schemeClr val="dk1"/>
                          </a:solidFill>
                          <a:effectLst/>
                          <a:latin typeface="+mn-lt"/>
                          <a:ea typeface="+mn-ea"/>
                          <a:cs typeface="+mn-cs"/>
                        </a:rPr>
                        <a:t>Blogger</a:t>
                      </a:r>
                    </a:p>
                    <a:p>
                      <a:pPr algn="ctr" fontAlgn="base"/>
                      <a:r>
                        <a:rPr lang="en-US" sz="1800" b="0" i="0" kern="1200" baseline="30000" dirty="0">
                          <a:solidFill>
                            <a:schemeClr val="dk1"/>
                          </a:solidFill>
                          <a:effectLst/>
                          <a:latin typeface="+mn-lt"/>
                          <a:ea typeface="+mn-ea"/>
                          <a:cs typeface="+mn-cs"/>
                        </a:rPr>
                        <a:t>€3</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Personal</a:t>
                      </a:r>
                    </a:p>
                    <a:p>
                      <a:pPr algn="ctr" fontAlgn="base"/>
                      <a:r>
                        <a:rPr lang="en-US" sz="1800" b="0" i="0" kern="1200" baseline="30000" dirty="0">
                          <a:solidFill>
                            <a:schemeClr val="dk1"/>
                          </a:solidFill>
                          <a:effectLst/>
                          <a:latin typeface="+mn-lt"/>
                          <a:ea typeface="+mn-ea"/>
                          <a:cs typeface="+mn-cs"/>
                        </a:rPr>
                        <a:t>€5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gridSpan="2">
                  <a:txBody>
                    <a:bodyPr/>
                    <a:lstStyle/>
                    <a:p>
                      <a:endParaRPr lang="bg-BG" dirty="0"/>
                    </a:p>
                    <a:p>
                      <a:pPr algn="ctr" fontAlgn="base"/>
                      <a:r>
                        <a:rPr lang="en-US" sz="1800" b="0" i="0" kern="1200" dirty="0">
                          <a:solidFill>
                            <a:schemeClr val="dk1"/>
                          </a:solidFill>
                          <a:effectLst/>
                          <a:latin typeface="+mn-lt"/>
                          <a:ea typeface="+mn-ea"/>
                          <a:cs typeface="+mn-cs"/>
                        </a:rPr>
                        <a:t>Premium</a:t>
                      </a:r>
                    </a:p>
                    <a:p>
                      <a:pPr algn="ctr" fontAlgn="base"/>
                      <a:r>
                        <a:rPr lang="en-US" sz="1800" b="0" i="0" kern="1200" baseline="30000" dirty="0">
                          <a:solidFill>
                            <a:schemeClr val="dk1"/>
                          </a:solidFill>
                          <a:effectLst/>
                          <a:latin typeface="+mn-lt"/>
                          <a:ea typeface="+mn-ea"/>
                          <a:cs typeface="+mn-cs"/>
                        </a:rPr>
                        <a:t>€8</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hMerge="1">
                  <a:txBody>
                    <a:bodyPr/>
                    <a:lstStyle/>
                    <a:p>
                      <a:endParaRPr lang="en-US"/>
                    </a:p>
                  </a:txBody>
                  <a:tcPr/>
                </a:tc>
                <a:tc>
                  <a:txBody>
                    <a:bodyPr/>
                    <a:lstStyle/>
                    <a:p>
                      <a:endParaRPr lang="bg-BG" dirty="0"/>
                    </a:p>
                    <a:p>
                      <a:pPr algn="ctr" fontAlgn="base"/>
                      <a:r>
                        <a:rPr lang="en-US" sz="1800" b="0" i="0" kern="1200" dirty="0">
                          <a:solidFill>
                            <a:schemeClr val="dk1"/>
                          </a:solidFill>
                          <a:effectLst/>
                          <a:latin typeface="+mn-lt"/>
                          <a:ea typeface="+mn-ea"/>
                          <a:cs typeface="+mn-cs"/>
                        </a:rPr>
                        <a:t>Business</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eCommerce</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bg-BG" dirty="0"/>
                    </a:p>
                  </a:txBody>
                  <a:tcPr/>
                </a:tc>
                <a:extLst>
                  <a:ext uri="{0D108BD9-81ED-4DB2-BD59-A6C34878D82A}">
                    <a16:rowId xmlns:a16="http://schemas.microsoft.com/office/drawing/2014/main" val="3166855814"/>
                  </a:ext>
                </a:extLst>
              </a:tr>
              <a:tr h="370840">
                <a:tc>
                  <a:txBody>
                    <a:bodyPr/>
                    <a:lstStyle/>
                    <a:p>
                      <a:r>
                        <a:rPr lang="bg-BG" sz="1100" b="1" i="0" kern="1200" dirty="0">
                          <a:solidFill>
                            <a:schemeClr val="dk1"/>
                          </a:solidFill>
                          <a:effectLst/>
                          <a:latin typeface="+mn-lt"/>
                          <a:ea typeface="+mn-ea"/>
                          <a:cs typeface="+mn-cs"/>
                        </a:rPr>
                        <a:t>Подходящ</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за</a:t>
                      </a:r>
                      <a:r>
                        <a:rPr lang="en-US" sz="1100" b="1" i="0" kern="1200" dirty="0">
                          <a:solidFill>
                            <a:schemeClr val="dk1"/>
                          </a:solidFill>
                          <a:effectLst/>
                          <a:latin typeface="+mn-lt"/>
                          <a:ea typeface="+mn-ea"/>
                          <a:cs typeface="+mn-cs"/>
                        </a:rPr>
                        <a:t> Blogger</a:t>
                      </a:r>
                      <a:r>
                        <a:rPr lang="bg-BG" sz="1100" b="1" i="0" kern="1200" dirty="0">
                          <a:solidFill>
                            <a:schemeClr val="dk1"/>
                          </a:solidFill>
                          <a:effectLst/>
                          <a:latin typeface="+mn-lt"/>
                          <a:ea typeface="+mn-ea"/>
                          <a:cs typeface="+mn-cs"/>
                        </a:rPr>
                        <a:t>-и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да Именуваме своя</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Име на </a:t>
                      </a:r>
                      <a:r>
                        <a:rPr lang="en-US" sz="1100" b="0" i="0" kern="1200" dirty="0">
                          <a:solidFill>
                            <a:schemeClr val="dk1"/>
                          </a:solidFill>
                          <a:effectLst/>
                          <a:latin typeface="+mn-lt"/>
                          <a:ea typeface="+mn-ea"/>
                          <a:cs typeface="+mn-cs"/>
                        </a:rPr>
                        <a:t>Domain </a:t>
                      </a:r>
                      <a:r>
                        <a:rPr lang="bg-BG" sz="1100" b="0" i="0" kern="1200" dirty="0">
                          <a:solidFill>
                            <a:schemeClr val="dk1"/>
                          </a:solidFill>
                          <a:effectLst/>
                          <a:latin typeface="+mn-lt"/>
                          <a:ea typeface="+mn-ea"/>
                          <a:cs typeface="+mn-cs"/>
                        </a:rPr>
                        <a:t>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да премахнем всякакви</a:t>
                      </a:r>
                      <a:r>
                        <a:rPr lang="en-US" sz="1100" b="0" i="0" kern="1200" dirty="0">
                          <a:solidFill>
                            <a:schemeClr val="dk1"/>
                          </a:solidFill>
                          <a:effectLst/>
                          <a:latin typeface="+mn-lt"/>
                          <a:ea typeface="+mn-ea"/>
                          <a:cs typeface="+mn-cs"/>
                        </a:rPr>
                        <a:t> WordPress.com </a:t>
                      </a:r>
                      <a:r>
                        <a:rPr lang="bg-BG" sz="1100" b="0" i="0" kern="1200" dirty="0">
                          <a:solidFill>
                            <a:schemeClr val="dk1"/>
                          </a:solidFill>
                          <a:effectLst/>
                          <a:latin typeface="+mn-lt"/>
                          <a:ea typeface="+mn-ea"/>
                          <a:cs typeface="+mn-cs"/>
                        </a:rPr>
                        <a:t>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допълнително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a:t>
                      </a:r>
                      <a:r>
                        <a:rPr lang="en-US" sz="1100" b="0" i="0" kern="1200" dirty="0">
                          <a:solidFill>
                            <a:schemeClr val="dk1"/>
                          </a:solidFill>
                          <a:effectLst/>
                          <a:latin typeface="+mn-lt"/>
                          <a:ea typeface="+mn-ea"/>
                          <a:cs typeface="+mn-cs"/>
                        </a:rPr>
                        <a:t>email</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Персонални цели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Можем да дадем на своя</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 от нас Име на</a:t>
                      </a:r>
                      <a:r>
                        <a:rPr lang="en-US" sz="1100" b="0" i="0" kern="1200" dirty="0">
                          <a:solidFill>
                            <a:schemeClr val="dk1"/>
                          </a:solidFill>
                          <a:effectLst/>
                          <a:latin typeface="+mn-lt"/>
                          <a:ea typeface="+mn-ea"/>
                          <a:cs typeface="+mn-cs"/>
                        </a:rPr>
                        <a:t> Domain</a:t>
                      </a:r>
                      <a:r>
                        <a:rPr lang="bg-BG" sz="1100" b="0" i="0" kern="1200" dirty="0">
                          <a:solidFill>
                            <a:schemeClr val="dk1"/>
                          </a:solidFill>
                          <a:effectLst/>
                          <a:latin typeface="+mn-lt"/>
                          <a:ea typeface="+mn-ea"/>
                          <a:cs typeface="+mn-cs"/>
                        </a:rPr>
                        <a:t> и да премахнем всякакви</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 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Висококачествен</a:t>
                      </a:r>
                      <a:r>
                        <a:rPr lang="en-US" sz="1100" b="0" i="0" kern="1200" dirty="0">
                          <a:solidFill>
                            <a:schemeClr val="dk1"/>
                          </a:solidFill>
                          <a:effectLst/>
                          <a:latin typeface="+mn-lt"/>
                          <a:ea typeface="+mn-ea"/>
                          <a:cs typeface="+mn-cs"/>
                        </a:rPr>
                        <a:t> email</a:t>
                      </a:r>
                      <a:r>
                        <a:rPr lang="bg-BG" sz="11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live chat</a:t>
                      </a:r>
                      <a:r>
                        <a:rPr lang="bg-BG" sz="1100" b="0" i="0" kern="1200" dirty="0">
                          <a:solidFill>
                            <a:schemeClr val="dk1"/>
                          </a:solidFill>
                          <a:effectLst/>
                          <a:latin typeface="+mn-lt"/>
                          <a:ea typeface="+mn-ea"/>
                          <a:cs typeface="+mn-cs"/>
                        </a:rPr>
                        <a:t> Поддръжка</a:t>
                      </a:r>
                      <a:r>
                        <a:rPr lang="en-US" sz="1100" b="0" i="0" kern="1200" dirty="0">
                          <a:solidFill>
                            <a:schemeClr val="dk1"/>
                          </a:solidFill>
                          <a:effectLst/>
                          <a:latin typeface="+mn-lt"/>
                          <a:ea typeface="+mn-ea"/>
                          <a:cs typeface="+mn-cs"/>
                        </a:rPr>
                        <a:t>.</a:t>
                      </a:r>
                      <a:endParaRPr lang="en-US" sz="1100" dirty="0"/>
                    </a:p>
                  </a:txBody>
                  <a:tcPr/>
                </a:tc>
                <a:tc gridSpan="2">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Предприемачи и лица, упражняващи Свободни професии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за изграждане на собствен</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 с модерни Инструменти за Разработка</a:t>
                      </a:r>
                      <a:r>
                        <a:rPr lang="en-US" sz="1100" b="0" i="0" kern="1200" dirty="0">
                          <a:solidFill>
                            <a:schemeClr val="dk1"/>
                          </a:solidFill>
                          <a:effectLst/>
                          <a:latin typeface="+mn-lt"/>
                          <a:ea typeface="+mn-ea"/>
                          <a:cs typeface="+mn-cs"/>
                        </a:rPr>
                        <a:t>, CSS </a:t>
                      </a:r>
                      <a:r>
                        <a:rPr lang="bg-BG" sz="1100" b="0" i="0" kern="1200" dirty="0">
                          <a:solidFill>
                            <a:schemeClr val="dk1"/>
                          </a:solidFill>
                          <a:effectLst/>
                          <a:latin typeface="+mn-lt"/>
                          <a:ea typeface="+mn-ea"/>
                          <a:cs typeface="+mn-cs"/>
                        </a:rPr>
                        <a:t>Стилизиране; при това, разполагаме с изобилно Пространство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Аудио</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и Видео и възможност да </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публикуваме Реклами с Комерсиална цел</a:t>
                      </a:r>
                      <a:r>
                        <a:rPr lang="en-US" sz="1100" b="0" i="0" kern="1200" dirty="0">
                          <a:solidFill>
                            <a:schemeClr val="dk1"/>
                          </a:solidFill>
                          <a:effectLst/>
                          <a:latin typeface="+mn-lt"/>
                          <a:ea typeface="+mn-ea"/>
                          <a:cs typeface="+mn-cs"/>
                        </a:rPr>
                        <a:t>.</a:t>
                      </a:r>
                      <a:endParaRPr lang="en-US" sz="1100" dirty="0"/>
                    </a:p>
                  </a:txBody>
                  <a:tcPr/>
                </a:tc>
                <a:tc hMerge="1">
                  <a:txBody>
                    <a:bodyPr/>
                    <a:lstStyle/>
                    <a:p>
                      <a:endParaRPr lang="en-US"/>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представители на Малкия бизнес</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Разполагаме неограничено с </a:t>
                      </a:r>
                      <a:r>
                        <a:rPr lang="en-US" sz="1100" b="0" i="0" kern="1200" dirty="0">
                          <a:solidFill>
                            <a:schemeClr val="dk1"/>
                          </a:solidFill>
                          <a:effectLst/>
                          <a:latin typeface="+mn-lt"/>
                          <a:ea typeface="+mn-ea"/>
                          <a:cs typeface="+mn-cs"/>
                        </a:rPr>
                        <a:t>Premium-</a:t>
                      </a:r>
                      <a:r>
                        <a:rPr lang="bg-BG" sz="1100" b="0" i="0" kern="1200" dirty="0">
                          <a:solidFill>
                            <a:schemeClr val="dk1"/>
                          </a:solidFill>
                          <a:effectLst/>
                          <a:latin typeface="+mn-lt"/>
                          <a:ea typeface="+mn-ea"/>
                          <a:cs typeface="+mn-cs"/>
                        </a:rPr>
                        <a:t> и </a:t>
                      </a:r>
                      <a:r>
                        <a:rPr lang="en-US" sz="1100" b="0" i="0" kern="1200" dirty="0">
                          <a:solidFill>
                            <a:schemeClr val="dk1"/>
                          </a:solidFill>
                          <a:effectLst/>
                          <a:latin typeface="+mn-lt"/>
                          <a:ea typeface="+mn-ea"/>
                          <a:cs typeface="+mn-cs"/>
                        </a:rPr>
                        <a:t>Business-</a:t>
                      </a:r>
                      <a:r>
                        <a:rPr lang="bg-BG" sz="1100" b="0" i="0" kern="1200" dirty="0">
                          <a:solidFill>
                            <a:schemeClr val="dk1"/>
                          </a:solidFill>
                          <a:effectLst/>
                          <a:latin typeface="+mn-lt"/>
                          <a:ea typeface="+mn-ea"/>
                          <a:cs typeface="+mn-cs"/>
                        </a:rPr>
                        <a:t>Шаблони за Теми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нашия</a:t>
                      </a:r>
                      <a:r>
                        <a:rPr lang="en-US" sz="1100" b="0" i="0" kern="1200" dirty="0">
                          <a:solidFill>
                            <a:schemeClr val="dk1"/>
                          </a:solidFill>
                          <a:effectLst/>
                          <a:latin typeface="+mn-lt"/>
                          <a:ea typeface="+mn-ea"/>
                          <a:cs typeface="+mn-cs"/>
                        </a:rPr>
                        <a:t> Business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a:t>
                      </a:r>
                      <a:r>
                        <a:rPr lang="en-US" sz="1100" b="0" i="0" kern="1200" dirty="0">
                          <a:solidFill>
                            <a:schemeClr val="dk1"/>
                          </a:solidFill>
                          <a:effectLst/>
                          <a:latin typeface="+mn-lt"/>
                          <a:ea typeface="+mn-ea"/>
                          <a:cs typeface="+mn-cs"/>
                        </a:rPr>
                        <a:t>Google Analytics </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Неограничено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можем да премахнем</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-Брандирането</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Online</a:t>
                      </a:r>
                      <a:r>
                        <a:rPr lang="bg-BG" sz="1100" b="1" i="0" kern="1200" dirty="0">
                          <a:solidFill>
                            <a:schemeClr val="dk1"/>
                          </a:solidFill>
                          <a:effectLst/>
                          <a:latin typeface="+mn-lt"/>
                          <a:ea typeface="+mn-ea"/>
                          <a:cs typeface="+mn-cs"/>
                        </a:rPr>
                        <a:t>-Магазини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С такава работеща Организация на Универсален </a:t>
                      </a:r>
                      <a:r>
                        <a:rPr lang="en-US" sz="1100" b="0" i="0" kern="1200" dirty="0">
                          <a:solidFill>
                            <a:schemeClr val="dk1"/>
                          </a:solidFill>
                          <a:effectLst/>
                          <a:latin typeface="+mn-lt"/>
                          <a:ea typeface="+mn-ea"/>
                          <a:cs typeface="+mn-cs"/>
                        </a:rPr>
                        <a:t>Online</a:t>
                      </a:r>
                      <a:r>
                        <a:rPr lang="bg-BG" sz="1100" b="0" i="0" kern="1200" dirty="0">
                          <a:solidFill>
                            <a:schemeClr val="dk1"/>
                          </a:solidFill>
                          <a:effectLst/>
                          <a:latin typeface="+mn-lt"/>
                          <a:ea typeface="+mn-ea"/>
                          <a:cs typeface="+mn-cs"/>
                        </a:rPr>
                        <a:t>-Магазин, продаваме както Продукти, така и Услуги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Конкретният План включва възможности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първокласно Интегриране и Мащабируемост, в унисон с разрастването на нашия Бизнес</a:t>
                      </a:r>
                      <a:r>
                        <a:rPr lang="en-US" sz="1100" b="0" i="0" kern="1200" dirty="0">
                          <a:solidFill>
                            <a:schemeClr val="dk1"/>
                          </a:solidFill>
                          <a:effectLst/>
                          <a:latin typeface="+mn-lt"/>
                          <a:ea typeface="+mn-ea"/>
                          <a:cs typeface="+mn-cs"/>
                        </a:rPr>
                        <a:t>.</a:t>
                      </a:r>
                      <a:endParaRPr lang="en-US" sz="1100" dirty="0"/>
                    </a:p>
                  </a:txBody>
                  <a:tcPr/>
                </a:tc>
                <a:extLst>
                  <a:ext uri="{0D108BD9-81ED-4DB2-BD59-A6C34878D82A}">
                    <a16:rowId xmlns:a16="http://schemas.microsoft.com/office/drawing/2014/main" val="2298374327"/>
                  </a:ext>
                </a:extLst>
              </a:tr>
            </a:tbl>
          </a:graphicData>
        </a:graphic>
      </p:graphicFrame>
      <p:pic>
        <p:nvPicPr>
          <p:cNvPr id="16" name="Picture 15">
            <a:hlinkClick r:id="rId6"/>
            <a:extLst>
              <a:ext uri="{FF2B5EF4-FFF2-40B4-BE49-F238E27FC236}">
                <a16:creationId xmlns:a16="http://schemas.microsoft.com/office/drawing/2014/main" id="{54136B13-A4A0-4921-A929-C01B748BFD09}"/>
              </a:ext>
            </a:extLst>
          </p:cNvPr>
          <p:cNvPicPr>
            <a:picLocks noChangeAspect="1"/>
          </p:cNvPicPr>
          <p:nvPr/>
        </p:nvPicPr>
        <p:blipFill>
          <a:blip r:embed="rId7"/>
          <a:stretch>
            <a:fillRect/>
          </a:stretch>
        </p:blipFill>
        <p:spPr>
          <a:xfrm>
            <a:off x="1143000" y="1679892"/>
            <a:ext cx="328613" cy="328613"/>
          </a:xfrm>
          <a:prstGeom prst="rect">
            <a:avLst/>
          </a:prstGeom>
        </p:spPr>
      </p:pic>
      <p:pic>
        <p:nvPicPr>
          <p:cNvPr id="17" name="Picture 16">
            <a:hlinkClick r:id="rId8"/>
            <a:extLst>
              <a:ext uri="{FF2B5EF4-FFF2-40B4-BE49-F238E27FC236}">
                <a16:creationId xmlns:a16="http://schemas.microsoft.com/office/drawing/2014/main" id="{9B9268B3-4E3E-47A2-8AC3-DF3C9036C3C1}"/>
              </a:ext>
            </a:extLst>
          </p:cNvPr>
          <p:cNvPicPr>
            <a:picLocks noChangeAspect="1"/>
          </p:cNvPicPr>
          <p:nvPr/>
        </p:nvPicPr>
        <p:blipFill>
          <a:blip r:embed="rId9"/>
          <a:stretch>
            <a:fillRect/>
          </a:stretch>
        </p:blipFill>
        <p:spPr>
          <a:xfrm>
            <a:off x="2719387" y="1679892"/>
            <a:ext cx="328613" cy="328613"/>
          </a:xfrm>
          <a:prstGeom prst="rect">
            <a:avLst/>
          </a:prstGeom>
        </p:spPr>
      </p:pic>
      <p:pic>
        <p:nvPicPr>
          <p:cNvPr id="18" name="Picture 17">
            <a:hlinkClick r:id="rId10"/>
            <a:extLst>
              <a:ext uri="{FF2B5EF4-FFF2-40B4-BE49-F238E27FC236}">
                <a16:creationId xmlns:a16="http://schemas.microsoft.com/office/drawing/2014/main" id="{B5B7005D-FAC5-4826-ADB7-706C5BBEE5D2}"/>
              </a:ext>
            </a:extLst>
          </p:cNvPr>
          <p:cNvPicPr>
            <a:picLocks noChangeAspect="1"/>
          </p:cNvPicPr>
          <p:nvPr/>
        </p:nvPicPr>
        <p:blipFill>
          <a:blip r:embed="rId11"/>
          <a:stretch>
            <a:fillRect/>
          </a:stretch>
        </p:blipFill>
        <p:spPr>
          <a:xfrm>
            <a:off x="4267200" y="1679892"/>
            <a:ext cx="328613" cy="328613"/>
          </a:xfrm>
          <a:prstGeom prst="rect">
            <a:avLst/>
          </a:prstGeom>
        </p:spPr>
      </p:pic>
      <p:pic>
        <p:nvPicPr>
          <p:cNvPr id="22" name="Picture 21">
            <a:extLst>
              <a:ext uri="{FF2B5EF4-FFF2-40B4-BE49-F238E27FC236}">
                <a16:creationId xmlns:a16="http://schemas.microsoft.com/office/drawing/2014/main" id="{55211FFF-6666-46CA-AAA4-9C46A03C016F}"/>
              </a:ext>
            </a:extLst>
          </p:cNvPr>
          <p:cNvPicPr>
            <a:picLocks noChangeAspect="1"/>
          </p:cNvPicPr>
          <p:nvPr/>
        </p:nvPicPr>
        <p:blipFill>
          <a:blip r:embed="rId12"/>
          <a:stretch>
            <a:fillRect/>
          </a:stretch>
        </p:blipFill>
        <p:spPr>
          <a:xfrm>
            <a:off x="4876800" y="1094105"/>
            <a:ext cx="3095625" cy="438150"/>
          </a:xfrm>
          <a:prstGeom prst="rect">
            <a:avLst/>
          </a:prstGeom>
        </p:spPr>
      </p:pic>
      <p:pic>
        <p:nvPicPr>
          <p:cNvPr id="24" name="Picture 23">
            <a:extLst>
              <a:ext uri="{FF2B5EF4-FFF2-40B4-BE49-F238E27FC236}">
                <a16:creationId xmlns:a16="http://schemas.microsoft.com/office/drawing/2014/main" id="{AC3EAF20-1D6D-497D-AE16-021E8C273098}"/>
              </a:ext>
            </a:extLst>
          </p:cNvPr>
          <p:cNvPicPr>
            <a:picLocks noChangeAspect="1"/>
          </p:cNvPicPr>
          <p:nvPr/>
        </p:nvPicPr>
        <p:blipFill>
          <a:blip r:embed="rId13"/>
          <a:stretch>
            <a:fillRect/>
          </a:stretch>
        </p:blipFill>
        <p:spPr>
          <a:xfrm>
            <a:off x="1000125" y="1094105"/>
            <a:ext cx="3114675" cy="438150"/>
          </a:xfrm>
          <a:prstGeom prst="rect">
            <a:avLst/>
          </a:prstGeom>
        </p:spPr>
      </p:pic>
      <p:pic>
        <p:nvPicPr>
          <p:cNvPr id="25" name="Picture 24">
            <a:hlinkClick r:id="rId14"/>
            <a:extLst>
              <a:ext uri="{FF2B5EF4-FFF2-40B4-BE49-F238E27FC236}">
                <a16:creationId xmlns:a16="http://schemas.microsoft.com/office/drawing/2014/main" id="{17DA1BAB-BE64-4B23-9E37-0CD73FA35F47}"/>
              </a:ext>
            </a:extLst>
          </p:cNvPr>
          <p:cNvPicPr>
            <a:picLocks noChangeAspect="1"/>
          </p:cNvPicPr>
          <p:nvPr/>
        </p:nvPicPr>
        <p:blipFill>
          <a:blip r:embed="rId15"/>
          <a:stretch>
            <a:fillRect/>
          </a:stretch>
        </p:blipFill>
        <p:spPr>
          <a:xfrm>
            <a:off x="5843587" y="1679892"/>
            <a:ext cx="328613" cy="328613"/>
          </a:xfrm>
          <a:prstGeom prst="rect">
            <a:avLst/>
          </a:prstGeom>
        </p:spPr>
      </p:pic>
      <p:pic>
        <p:nvPicPr>
          <p:cNvPr id="26" name="Picture 25">
            <a:hlinkClick r:id="rId16"/>
            <a:extLst>
              <a:ext uri="{FF2B5EF4-FFF2-40B4-BE49-F238E27FC236}">
                <a16:creationId xmlns:a16="http://schemas.microsoft.com/office/drawing/2014/main" id="{C5817683-492C-48DA-9B9B-0540BFC70F9F}"/>
              </a:ext>
            </a:extLst>
          </p:cNvPr>
          <p:cNvPicPr>
            <a:picLocks noChangeAspect="1"/>
          </p:cNvPicPr>
          <p:nvPr/>
        </p:nvPicPr>
        <p:blipFill>
          <a:blip r:embed="rId17"/>
          <a:stretch>
            <a:fillRect/>
          </a:stretch>
        </p:blipFill>
        <p:spPr>
          <a:xfrm>
            <a:off x="7391400" y="1679892"/>
            <a:ext cx="328613" cy="328613"/>
          </a:xfrm>
          <a:prstGeom prst="rect">
            <a:avLst/>
          </a:prstGeom>
        </p:spPr>
      </p:pic>
      <p:sp>
        <p:nvSpPr>
          <p:cNvPr id="28" name="Date Placeholder 3">
            <a:extLst>
              <a:ext uri="{FF2B5EF4-FFF2-40B4-BE49-F238E27FC236}">
                <a16:creationId xmlns:a16="http://schemas.microsoft.com/office/drawing/2014/main" id="{879826B5-9B83-4765-95BD-4BACAF32E63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242076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20</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22</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22</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23</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23</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24</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24</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5.3.2019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6747-5474-4470-AA0C-794DF2EBE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B37F35-66E9-4D9F-A72C-9CA3B4D6FD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6D2B66-EF2D-4645-B791-D48A4652F71A}"/>
              </a:ext>
            </a:extLst>
          </p:cNvPr>
          <p:cNvSpPr>
            <a:spLocks noGrp="1"/>
          </p:cNvSpPr>
          <p:nvPr>
            <p:ph type="dt" sz="half" idx="10"/>
          </p:nvPr>
        </p:nvSpPr>
        <p:spPr/>
        <p:txBody>
          <a:bodyPr/>
          <a:lstStyle/>
          <a:p>
            <a:fld id="{4836C8E4-75DA-4013-BBDC-FCE0CEAEFCAB}" type="datetime1">
              <a:rPr lang="bg-BG" smtClean="0"/>
              <a:t>5.3.2019 г.</a:t>
            </a:fld>
            <a:endParaRPr lang="en-US"/>
          </a:p>
        </p:txBody>
      </p:sp>
      <p:sp>
        <p:nvSpPr>
          <p:cNvPr id="5" name="Slide Number Placeholder 4">
            <a:extLst>
              <a:ext uri="{FF2B5EF4-FFF2-40B4-BE49-F238E27FC236}">
                <a16:creationId xmlns:a16="http://schemas.microsoft.com/office/drawing/2014/main" id="{9E3C1BD8-3017-45FF-AFDB-575099A74F14}"/>
              </a:ext>
            </a:extLst>
          </p:cNvPr>
          <p:cNvSpPr>
            <a:spLocks noGrp="1"/>
          </p:cNvSpPr>
          <p:nvPr>
            <p:ph type="sldNum" sz="quarter" idx="12"/>
          </p:nvPr>
        </p:nvSpPr>
        <p:spPr/>
        <p:txBody>
          <a:bodyPr/>
          <a:lstStyle/>
          <a:p>
            <a:fld id="{71734E5D-357F-4193-8BCE-89C0C4C454A4}" type="slidenum">
              <a:rPr lang="en-US" smtClean="0"/>
              <a:t>26</a:t>
            </a:fld>
            <a:endParaRPr lang="en-US"/>
          </a:p>
        </p:txBody>
      </p:sp>
      <p:pic>
        <p:nvPicPr>
          <p:cNvPr id="6" name="Picture 5">
            <a:hlinkClick r:id="rId2"/>
            <a:extLst>
              <a:ext uri="{FF2B5EF4-FFF2-40B4-BE49-F238E27FC236}">
                <a16:creationId xmlns:a16="http://schemas.microsoft.com/office/drawing/2014/main" id="{3DBA8E8D-FD44-4056-8EEF-432F4DC6BF99}"/>
              </a:ext>
            </a:extLst>
          </p:cNvPr>
          <p:cNvPicPr>
            <a:picLocks noChangeAspect="1"/>
          </p:cNvPicPr>
          <p:nvPr/>
        </p:nvPicPr>
        <p:blipFill>
          <a:blip r:embed="rId3"/>
          <a:stretch>
            <a:fillRect/>
          </a:stretch>
        </p:blipFill>
        <p:spPr>
          <a:xfrm>
            <a:off x="-3200400" y="761847"/>
            <a:ext cx="9144000" cy="5993952"/>
          </a:xfrm>
          <a:prstGeom prst="rect">
            <a:avLst/>
          </a:prstGeom>
        </p:spPr>
      </p:pic>
    </p:spTree>
    <p:extLst>
      <p:ext uri="{BB962C8B-B14F-4D97-AF65-F5344CB8AC3E}">
        <p14:creationId xmlns:p14="http://schemas.microsoft.com/office/powerpoint/2010/main" val="261106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hlinkClick r:id="rId2"/>
            <a:extLst>
              <a:ext uri="{FF2B5EF4-FFF2-40B4-BE49-F238E27FC236}">
                <a16:creationId xmlns:a16="http://schemas.microsoft.com/office/drawing/2014/main" id="{9CBF2807-C5D7-41A4-A3F7-5864155476B2}"/>
              </a:ext>
            </a:extLst>
          </p:cNvPr>
          <p:cNvPicPr>
            <a:picLocks noChangeAspect="1"/>
          </p:cNvPicPr>
          <p:nvPr/>
        </p:nvPicPr>
        <p:blipFill>
          <a:blip r:embed="rId3"/>
          <a:stretch>
            <a:fillRect/>
          </a:stretch>
        </p:blipFill>
        <p:spPr>
          <a:xfrm>
            <a:off x="1752600" y="738187"/>
            <a:ext cx="4557713" cy="2462213"/>
          </a:xfrm>
          <a:prstGeom prst="rect">
            <a:avLst/>
          </a:prstGeom>
        </p:spPr>
      </p:pic>
      <p:pic>
        <p:nvPicPr>
          <p:cNvPr id="6" name="Picture 5">
            <a:hlinkClick r:id="rId4"/>
            <a:extLst>
              <a:ext uri="{FF2B5EF4-FFF2-40B4-BE49-F238E27FC236}">
                <a16:creationId xmlns:a16="http://schemas.microsoft.com/office/drawing/2014/main" id="{84AFD79B-2118-40C3-81D6-197C95BE3068}"/>
              </a:ext>
            </a:extLst>
          </p:cNvPr>
          <p:cNvPicPr>
            <a:picLocks noChangeAspect="1"/>
          </p:cNvPicPr>
          <p:nvPr/>
        </p:nvPicPr>
        <p:blipFill>
          <a:blip r:embed="rId5"/>
          <a:stretch>
            <a:fillRect/>
          </a:stretch>
        </p:blipFill>
        <p:spPr>
          <a:xfrm>
            <a:off x="1762125" y="3000375"/>
            <a:ext cx="5248275" cy="3248025"/>
          </a:xfrm>
          <a:prstGeom prst="rect">
            <a:avLst/>
          </a:prstGeom>
        </p:spPr>
      </p:pic>
      <p:pic>
        <p:nvPicPr>
          <p:cNvPr id="10" name="Content Placeholder 5">
            <a:extLst>
              <a:ext uri="{FF2B5EF4-FFF2-40B4-BE49-F238E27FC236}">
                <a16:creationId xmlns:a16="http://schemas.microsoft.com/office/drawing/2014/main" id="{D9E127F0-DFE2-42A9-99DA-19907F16D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3AE2A01B-CCC9-477F-8860-9A752DC14A61}"/>
              </a:ext>
            </a:extLst>
          </p:cNvPr>
          <p:cNvSpPr>
            <a:spLocks noGrp="1"/>
          </p:cNvSpPr>
          <p:nvPr>
            <p:ph type="title"/>
          </p:nvPr>
        </p:nvSpPr>
        <p:spPr/>
        <p:txBody>
          <a:bodyPr/>
          <a:lstStyle/>
          <a:p>
            <a:r>
              <a:rPr lang="en-US" dirty="0"/>
              <a:t>WordPress.org vs. WordPress.com</a:t>
            </a:r>
          </a:p>
        </p:txBody>
      </p:sp>
      <p:sp>
        <p:nvSpPr>
          <p:cNvPr id="3" name="Content Placeholder 2">
            <a:extLst>
              <a:ext uri="{FF2B5EF4-FFF2-40B4-BE49-F238E27FC236}">
                <a16:creationId xmlns:a16="http://schemas.microsoft.com/office/drawing/2014/main" id="{C0C56084-0CCE-43B8-8C71-9E51248EC75F}"/>
              </a:ext>
            </a:extLst>
          </p:cNvPr>
          <p:cNvSpPr>
            <a:spLocks noGrp="1"/>
          </p:cNvSpPr>
          <p:nvPr>
            <p:ph idx="1"/>
          </p:nvPr>
        </p:nvSpPr>
        <p:spPr>
          <a:xfrm>
            <a:off x="381000" y="1143000"/>
            <a:ext cx="3581400" cy="4816475"/>
          </a:xfrm>
        </p:spPr>
        <p:txBody>
          <a:bodyPr>
            <a:normAutofit/>
          </a:bodyPr>
          <a:lstStyle/>
          <a:p>
            <a:pPr marL="0" indent="0">
              <a:buNone/>
            </a:pPr>
            <a:r>
              <a:rPr lang="en-US" sz="1400" b="1" u="sng" dirty="0"/>
              <a:t>Pros</a:t>
            </a:r>
            <a:r>
              <a:rPr lang="en-US" sz="1400" u="sng" dirty="0"/>
              <a:t>:</a:t>
            </a:r>
          </a:p>
          <a:p>
            <a:r>
              <a:rPr lang="bg-BG" sz="1400" dirty="0"/>
              <a:t>Безплатен Софтуер</a:t>
            </a:r>
          </a:p>
          <a:p>
            <a:r>
              <a:rPr lang="bg-BG" sz="1400" dirty="0"/>
              <a:t>100% наша Собственост</a:t>
            </a:r>
          </a:p>
          <a:p>
            <a:r>
              <a:rPr lang="bg-BG" sz="1400" dirty="0"/>
              <a:t>Възможност за Персонализиране на Теми, </a:t>
            </a:r>
            <a:r>
              <a:rPr lang="en-US" sz="1400" dirty="0"/>
              <a:t>Plugin</a:t>
            </a:r>
            <a:r>
              <a:rPr lang="bg-BG" sz="1400" dirty="0"/>
              <a:t>, Код</a:t>
            </a:r>
            <a:endParaRPr lang="en-US" sz="1400" dirty="0"/>
          </a:p>
          <a:p>
            <a:r>
              <a:rPr lang="bg-BG" sz="1400" dirty="0"/>
              <a:t>Голям избор на </a:t>
            </a:r>
            <a:r>
              <a:rPr lang="en-US" sz="1400" dirty="0"/>
              <a:t>Plugin</a:t>
            </a:r>
            <a:r>
              <a:rPr lang="bg-BG" sz="1400" dirty="0"/>
              <a:t>-и</a:t>
            </a:r>
          </a:p>
          <a:p>
            <a:r>
              <a:rPr lang="bg-BG" sz="1400" dirty="0"/>
              <a:t>Голям избор за Разширение на Домейн</a:t>
            </a:r>
          </a:p>
          <a:p>
            <a:r>
              <a:rPr lang="bg-BG" sz="1400" dirty="0"/>
              <a:t>Може да се създаде Професионален Сайт</a:t>
            </a:r>
          </a:p>
          <a:p>
            <a:r>
              <a:rPr lang="bg-BG" sz="1400" dirty="0"/>
              <a:t>Може да се създаде всякакъв Вид Сайт</a:t>
            </a:r>
          </a:p>
          <a:p>
            <a:r>
              <a:rPr lang="bg-BG" sz="1400" dirty="0"/>
              <a:t>Можем да Печелим от Рекламни Банери, </a:t>
            </a:r>
            <a:r>
              <a:rPr lang="en-US" sz="1400" b="1" dirty="0">
                <a:hlinkClick r:id="rId7"/>
              </a:rPr>
              <a:t>Affiliate</a:t>
            </a:r>
            <a:r>
              <a:rPr lang="en-US" sz="1400" dirty="0"/>
              <a:t> </a:t>
            </a:r>
            <a:r>
              <a:rPr lang="bg-BG" sz="1400" dirty="0"/>
              <a:t>Системи и др.</a:t>
            </a:r>
          </a:p>
          <a:p>
            <a:r>
              <a:rPr lang="en-US" sz="1400" dirty="0"/>
              <a:t>Backup </a:t>
            </a:r>
            <a:r>
              <a:rPr lang="bg-BG" sz="1400" dirty="0"/>
              <a:t>по желание</a:t>
            </a:r>
          </a:p>
          <a:p>
            <a:r>
              <a:rPr lang="bg-BG" sz="1400" dirty="0"/>
              <a:t>Възможност за </a:t>
            </a:r>
            <a:r>
              <a:rPr lang="en-US" sz="1400" dirty="0"/>
              <a:t>Search Engine </a:t>
            </a:r>
            <a:r>
              <a:rPr lang="en-US" sz="1400" dirty="0" err="1"/>
              <a:t>Optimisation</a:t>
            </a:r>
            <a:endParaRPr lang="en-US" sz="1400" dirty="0"/>
          </a:p>
          <a:p>
            <a:pPr marL="0" indent="0">
              <a:buNone/>
            </a:pPr>
            <a:r>
              <a:rPr lang="en-US" sz="1400" b="1" u="sng" dirty="0"/>
              <a:t>Cons</a:t>
            </a:r>
            <a:r>
              <a:rPr lang="en-US" sz="1400" u="sng" dirty="0"/>
              <a:t>:</a:t>
            </a:r>
          </a:p>
          <a:p>
            <a:r>
              <a:rPr lang="bg-BG" sz="1400" dirty="0"/>
              <a:t>Платени Хостинг и Домейн</a:t>
            </a:r>
          </a:p>
          <a:p>
            <a:r>
              <a:rPr lang="bg-BG" sz="1400" dirty="0"/>
              <a:t>Начално Инсталиране и Конфигуриране</a:t>
            </a:r>
          </a:p>
          <a:p>
            <a:r>
              <a:rPr lang="bg-BG" sz="1400" dirty="0"/>
              <a:t>„Ръчни“ </a:t>
            </a:r>
            <a:r>
              <a:rPr lang="en-US" sz="1400" dirty="0"/>
              <a:t>Update</a:t>
            </a:r>
            <a:r>
              <a:rPr lang="bg-BG" sz="1400" dirty="0"/>
              <a:t>-и</a:t>
            </a:r>
          </a:p>
          <a:p>
            <a:pPr marL="0" indent="0">
              <a:buNone/>
            </a:pPr>
            <a:endParaRPr lang="bg-BG" sz="1400" dirty="0"/>
          </a:p>
        </p:txBody>
      </p:sp>
      <p:sp>
        <p:nvSpPr>
          <p:cNvPr id="5" name="Slide Number Placeholder 4">
            <a:extLst>
              <a:ext uri="{FF2B5EF4-FFF2-40B4-BE49-F238E27FC236}">
                <a16:creationId xmlns:a16="http://schemas.microsoft.com/office/drawing/2014/main" id="{543EDA50-A22D-49DE-8E8B-93924B8B7593}"/>
              </a:ext>
            </a:extLst>
          </p:cNvPr>
          <p:cNvSpPr>
            <a:spLocks noGrp="1"/>
          </p:cNvSpPr>
          <p:nvPr>
            <p:ph type="sldNum" sz="quarter" idx="12"/>
          </p:nvPr>
        </p:nvSpPr>
        <p:spPr>
          <a:xfrm>
            <a:off x="6934200" y="6416675"/>
            <a:ext cx="2133600" cy="365125"/>
          </a:xfrm>
        </p:spPr>
        <p:txBody>
          <a:bodyPr/>
          <a:lstStyle/>
          <a:p>
            <a:r>
              <a:rPr lang="bg-BG" dirty="0"/>
              <a:t>Стр. </a:t>
            </a:r>
            <a:fld id="{71734E5D-357F-4193-8BCE-89C0C4C454A4}" type="slidenum">
              <a:rPr lang="en-US" smtClean="0"/>
              <a:t>3</a:t>
            </a:fld>
            <a:r>
              <a:rPr lang="bg-BG" dirty="0"/>
              <a:t> от 6</a:t>
            </a:r>
            <a:endParaRPr lang="en-US" dirty="0"/>
          </a:p>
        </p:txBody>
      </p:sp>
      <p:pic>
        <p:nvPicPr>
          <p:cNvPr id="7" name="Picture 3">
            <a:extLst>
              <a:ext uri="{FF2B5EF4-FFF2-40B4-BE49-F238E27FC236}">
                <a16:creationId xmlns:a16="http://schemas.microsoft.com/office/drawing/2014/main" id="{4A9674F6-D0C9-416E-892E-0C9FC9FE21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a:extLst>
              <a:ext uri="{FF2B5EF4-FFF2-40B4-BE49-F238E27FC236}">
                <a16:creationId xmlns:a16="http://schemas.microsoft.com/office/drawing/2014/main" id="{4127D2A2-297D-46E3-9E6F-A257E5E1129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EF7F1A"/>
                </a:solidFill>
              </a:rPr>
              <a:t>WordPress.org vs. WordPress.com</a:t>
            </a:r>
          </a:p>
        </p:txBody>
      </p:sp>
      <p:sp>
        <p:nvSpPr>
          <p:cNvPr id="12" name="Content Placeholder 2">
            <a:extLst>
              <a:ext uri="{FF2B5EF4-FFF2-40B4-BE49-F238E27FC236}">
                <a16:creationId xmlns:a16="http://schemas.microsoft.com/office/drawing/2014/main" id="{2C82911B-A4DE-4B17-8350-67DC88C1BD7D}"/>
              </a:ext>
            </a:extLst>
          </p:cNvPr>
          <p:cNvSpPr txBox="1">
            <a:spLocks/>
          </p:cNvSpPr>
          <p:nvPr/>
        </p:nvSpPr>
        <p:spPr>
          <a:xfrm>
            <a:off x="5410200" y="1143000"/>
            <a:ext cx="3581400" cy="521335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Pros</a:t>
            </a:r>
            <a:r>
              <a:rPr lang="en-US" sz="1400" u="sng" dirty="0"/>
              <a:t>:</a:t>
            </a:r>
          </a:p>
          <a:p>
            <a:r>
              <a:rPr lang="bg-BG" sz="1400" dirty="0"/>
              <a:t>Безплатен Хостинг и Домейн</a:t>
            </a:r>
          </a:p>
          <a:p>
            <a:r>
              <a:rPr lang="bg-BG" sz="1400" dirty="0"/>
              <a:t>Без Начални Инсталиране и Конфигуриране</a:t>
            </a:r>
          </a:p>
          <a:p>
            <a:r>
              <a:rPr lang="bg-BG" sz="1400" dirty="0"/>
              <a:t>Автоматичен </a:t>
            </a:r>
            <a:r>
              <a:rPr lang="en-US" sz="1400" dirty="0"/>
              <a:t>Backup</a:t>
            </a:r>
            <a:endParaRPr lang="bg-BG" sz="1400" dirty="0"/>
          </a:p>
          <a:p>
            <a:r>
              <a:rPr lang="bg-BG" sz="1400" dirty="0"/>
              <a:t>Автоматични </a:t>
            </a:r>
            <a:r>
              <a:rPr lang="en-US" sz="1400" dirty="0"/>
              <a:t>Update</a:t>
            </a:r>
            <a:r>
              <a:rPr lang="bg-BG" sz="1400" dirty="0"/>
              <a:t>-и</a:t>
            </a:r>
          </a:p>
          <a:p>
            <a:r>
              <a:rPr lang="bg-BG" sz="1400" dirty="0"/>
              <a:t>Не се занимаваме с Поддръжка на Сайта</a:t>
            </a:r>
          </a:p>
          <a:p>
            <a:r>
              <a:rPr lang="bg-BG" sz="1400" dirty="0"/>
              <a:t>Можем евентуално да закупим Пакет </a:t>
            </a:r>
            <a:r>
              <a:rPr lang="en-US" sz="1400" dirty="0">
                <a:hlinkClick r:id="rId9"/>
              </a:rPr>
              <a:t>Premium</a:t>
            </a:r>
            <a:r>
              <a:rPr lang="en-US" sz="1400" dirty="0"/>
              <a:t> </a:t>
            </a:r>
            <a:r>
              <a:rPr lang="bg-BG" sz="1400" dirty="0"/>
              <a:t>или </a:t>
            </a:r>
            <a:r>
              <a:rPr lang="en-US" sz="1400" dirty="0">
                <a:hlinkClick r:id="rId10"/>
              </a:rPr>
              <a:t>Business</a:t>
            </a:r>
            <a:r>
              <a:rPr lang="en-US" sz="1400" dirty="0"/>
              <a:t> </a:t>
            </a:r>
            <a:r>
              <a:rPr lang="bg-BG" sz="1400" dirty="0"/>
              <a:t>за Професионален Сайт</a:t>
            </a:r>
            <a:endParaRPr lang="en-US" sz="1400" dirty="0"/>
          </a:p>
          <a:p>
            <a:pPr marL="0" indent="0">
              <a:buFont typeface="Arial" panose="020B0604020202020204" pitchFamily="34" charset="0"/>
              <a:buNone/>
            </a:pPr>
            <a:r>
              <a:rPr lang="en-US" sz="1400" b="1" u="sng" dirty="0"/>
              <a:t>Cons</a:t>
            </a:r>
            <a:r>
              <a:rPr lang="en-US" sz="1400" u="sng" dirty="0"/>
              <a:t>:</a:t>
            </a:r>
          </a:p>
          <a:p>
            <a:r>
              <a:rPr lang="bg-BG" sz="1400" dirty="0"/>
              <a:t>Ограничен Избор на Домейни (</a:t>
            </a:r>
            <a:r>
              <a:rPr lang="en-US" sz="1400" dirty="0"/>
              <a:t>.com, </a:t>
            </a:r>
            <a:r>
              <a:rPr lang="en-US" sz="1400" dirty="0" err="1"/>
              <a:t>.net</a:t>
            </a:r>
            <a:r>
              <a:rPr lang="en-US" sz="1400" dirty="0"/>
              <a:t>, .org</a:t>
            </a:r>
            <a:r>
              <a:rPr lang="bg-BG" sz="1400" dirty="0"/>
              <a:t>)</a:t>
            </a:r>
            <a:endParaRPr lang="en-US" sz="1400" dirty="0"/>
          </a:p>
          <a:p>
            <a:r>
              <a:rPr lang="bg-BG" sz="1400" dirty="0"/>
              <a:t>Не можем да Инсталираме Персонализирани Теми и </a:t>
            </a:r>
            <a:r>
              <a:rPr lang="en-US" sz="1400" dirty="0"/>
              <a:t>Plugin</a:t>
            </a:r>
            <a:r>
              <a:rPr lang="bg-BG" sz="1400" dirty="0"/>
              <a:t>-и</a:t>
            </a:r>
          </a:p>
          <a:p>
            <a:r>
              <a:rPr lang="bg-BG" sz="1400" dirty="0"/>
              <a:t>Не можем да Променяме Кода</a:t>
            </a:r>
          </a:p>
          <a:p>
            <a:r>
              <a:rPr lang="bg-BG" sz="1400" dirty="0"/>
              <a:t>Не можем да Управляваме Файловете на </a:t>
            </a:r>
            <a:r>
              <a:rPr lang="bg-BG" sz="1400" dirty="0" err="1"/>
              <a:t>Сайте</a:t>
            </a:r>
            <a:endParaRPr lang="bg-BG" sz="1400" dirty="0"/>
          </a:p>
          <a:p>
            <a:r>
              <a:rPr lang="en-US" sz="1400" dirty="0"/>
              <a:t>Web</a:t>
            </a:r>
            <a:r>
              <a:rPr lang="bg-BG" sz="1400" dirty="0"/>
              <a:t>-Пространството не е наше</a:t>
            </a:r>
          </a:p>
          <a:p>
            <a:r>
              <a:rPr lang="en-US" sz="1400" dirty="0"/>
              <a:t>WordPress </a:t>
            </a:r>
            <a:r>
              <a:rPr lang="bg-BG" sz="1400" dirty="0"/>
              <a:t>Публикуват свои Реклами</a:t>
            </a:r>
          </a:p>
          <a:p>
            <a:r>
              <a:rPr lang="bg-BG" sz="1400" dirty="0"/>
              <a:t>Трудно се работи по отношение на Позиционирането в Търсачките</a:t>
            </a:r>
          </a:p>
        </p:txBody>
      </p:sp>
      <p:sp>
        <p:nvSpPr>
          <p:cNvPr id="14" name="TextBox 13">
            <a:extLst>
              <a:ext uri="{FF2B5EF4-FFF2-40B4-BE49-F238E27FC236}">
                <a16:creationId xmlns:a16="http://schemas.microsoft.com/office/drawing/2014/main" id="{11571E4D-57C2-41FD-86AD-06CFCB706627}"/>
              </a:ext>
            </a:extLst>
          </p:cNvPr>
          <p:cNvSpPr txBox="1"/>
          <p:nvPr/>
        </p:nvSpPr>
        <p:spPr>
          <a:xfrm>
            <a:off x="381000" y="6093023"/>
            <a:ext cx="2593402" cy="307777"/>
          </a:xfrm>
          <a:prstGeom prst="rect">
            <a:avLst/>
          </a:prstGeom>
          <a:noFill/>
        </p:spPr>
        <p:txBody>
          <a:bodyPr wrap="none" rtlCol="0">
            <a:spAutoFit/>
          </a:bodyPr>
          <a:lstStyle/>
          <a:p>
            <a:r>
              <a:rPr lang="bg-BG" sz="1400" dirty="0"/>
              <a:t>вж. съответна Инфографика </a:t>
            </a:r>
            <a:r>
              <a:rPr lang="bg-BG" sz="1400" dirty="0">
                <a:hlinkClick r:id="rId11"/>
              </a:rPr>
              <a:t>тук</a:t>
            </a:r>
            <a:endParaRPr lang="en-US" sz="1400" dirty="0"/>
          </a:p>
        </p:txBody>
      </p:sp>
      <p:sp>
        <p:nvSpPr>
          <p:cNvPr id="20" name="Date Placeholder 3">
            <a:extLst>
              <a:ext uri="{FF2B5EF4-FFF2-40B4-BE49-F238E27FC236}">
                <a16:creationId xmlns:a16="http://schemas.microsoft.com/office/drawing/2014/main" id="{B753F045-920B-4496-9D5A-E080D0112BFE}"/>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339933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047EB45B-98D2-4C42-BEA2-B685C428D892}"/>
              </a:ext>
            </a:extLst>
          </p:cNvPr>
          <p:cNvSpPr>
            <a:spLocks noGrp="1" noChangeArrowheads="1"/>
          </p:cNvSpPr>
          <p:nvPr>
            <p:ph idx="1"/>
          </p:nvPr>
        </p:nvSpPr>
        <p:spPr bwMode="auto">
          <a:xfrm>
            <a:off x="533400" y="2343252"/>
            <a:ext cx="8009809" cy="4133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a:t>
            </a:r>
            <a:r>
              <a:rPr kumimoji="0" lang="bg-BG"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1300" b="1"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инг</a:t>
            </a:r>
            <a:r>
              <a:rPr kumimoji="0" lang="bg-BG" altLang="en-US" sz="13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bg-BG"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ни следва да ПРЕДОСТАВЯ</a:t>
            </a:r>
            <a:r>
              <a:rPr kumimoji="0" lang="en-US"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2"/>
              </a:rPr>
              <a:t>PHP</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7.3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3"/>
              </a:rPr>
              <a:t>MySQL</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5.6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1"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4"/>
              </a:rPr>
              <a:t>MariaDB</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10.0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5"/>
              </a:rPr>
              <a:t>HTTPS</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поддръжка</a:t>
            </a:r>
            <a:r>
              <a:rPr kumimoji="0" lang="bg-BG" altLang="en-US" sz="11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lvl="0" indent="0">
              <a:buNone/>
            </a:pPr>
            <a:r>
              <a:rPr lang="bg-BG" altLang="en-US" sz="1100" b="1"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WordPress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препоръчва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6"/>
              </a:rPr>
              <a:t>Apache</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7"/>
              </a:rPr>
              <a:t>Nginx</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като най-надеждни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lang="bg-BG" altLang="en-US" sz="1100" dirty="0">
                <a:solidFill>
                  <a:srgbClr val="32373C"/>
                </a:solidFill>
                <a:latin typeface="Open Sans" panose="020B0606030504020204" pitchFamily="34" charset="0"/>
                <a:cs typeface="Open Sans" panose="020B0606030504020204" pitchFamily="34" charset="0"/>
              </a:rPr>
              <a:t> с най-много възможности при</a:t>
            </a:r>
          </a:p>
          <a:p>
            <a:pPr marL="0" lvl="0" indent="0">
              <a:buNone/>
            </a:pPr>
            <a:r>
              <a:rPr lang="bg-BG" altLang="en-US" sz="1100" dirty="0">
                <a:solidFill>
                  <a:srgbClr val="32373C"/>
                </a:solidFill>
                <a:latin typeface="Open Sans" panose="020B0606030504020204" pitchFamily="34" charset="0"/>
                <a:cs typeface="Open Sans" panose="020B0606030504020204" pitchFamily="34" charset="0"/>
              </a:rPr>
              <a:t>   ОБСЛУЖВАНЕ на</a:t>
            </a:r>
            <a:r>
              <a:rPr lang="en-US" altLang="en-US" sz="1100" dirty="0">
                <a:solidFill>
                  <a:srgbClr val="32373C"/>
                </a:solidFill>
                <a:latin typeface="Open Sans" panose="020B0606030504020204" pitchFamily="34" charset="0"/>
                <a:cs typeface="Open Sans" panose="020B0606030504020204" pitchFamily="34" charset="0"/>
              </a:rPr>
              <a:t> WordPress</a:t>
            </a:r>
            <a:r>
              <a:rPr lang="bg-BG" altLang="en-US" sz="1100" dirty="0">
                <a:solidFill>
                  <a:srgbClr val="32373C"/>
                </a:solidFill>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Сървъри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Всякакъв Сървър с Поддръжка на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PHP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вършил работа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indent="0">
              <a:buNone/>
            </a:pPr>
            <a:r>
              <a:rPr lang="bg-BG" altLang="en-US" sz="1100"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Справка:</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Страница </a:t>
            </a:r>
            <a:r>
              <a:rPr lang="en-US" sz="1100" dirty="0"/>
              <a:t>WordPress Web Hosting</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hlinkClick r:id="rId8"/>
              </a:rPr>
              <a:t>тук</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Забележка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 случай, че текущо разполагаме с по-стари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работел и с</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5.2.4+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5.0+, </a:t>
            </a:r>
            <a:r>
              <a:rPr lang="bg-BG" altLang="en-US" sz="800" dirty="0">
                <a:solidFill>
                  <a:srgbClr val="32373C"/>
                </a:solidFill>
                <a:latin typeface="Open Sans" panose="020B0606030504020204" pitchFamily="34" charset="0"/>
                <a:cs typeface="Open Sans" panose="020B0606030504020204" pitchFamily="34" charset="0"/>
              </a:rPr>
              <a:t>к</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оито, обаче, ще са просрочили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endPar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End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f Life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 вследствие това, може да имат </a:t>
            </a:r>
            <a:r>
              <a:rPr kumimoji="0" lang="bg-BG" altLang="en-US" sz="8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пробиви в Информационната безопасност</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300" b="1" i="0" u="sng"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Официален Списък с Изисквания</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none" strike="noStrike" cap="none" normalizeH="0" baseline="0" dirty="0">
                <a:ln>
                  <a:noFill/>
                </a:ln>
                <a:solidFill>
                  <a:schemeClr val="tx1"/>
                </a:solidFill>
                <a:effectLst/>
                <a:latin typeface="Arial" panose="020B0604020202020204" pitchFamily="34" charset="0"/>
              </a:rPr>
              <a:t>О</a:t>
            </a:r>
            <a:r>
              <a:rPr kumimoji="0" lang="en-US" altLang="en-US" sz="1200" b="0" i="0" u="none" strike="noStrike" cap="none" normalizeH="0" baseline="0" dirty="0">
                <a:ln>
                  <a:noFill/>
                </a:ln>
                <a:solidFill>
                  <a:schemeClr val="tx1"/>
                </a:solidFill>
                <a:effectLst/>
                <a:latin typeface="Arial" panose="020B0604020202020204" pitchFamily="34" charset="0"/>
              </a:rPr>
              <a:t>pen-</a:t>
            </a:r>
            <a:r>
              <a:rPr lang="en-US" altLang="en-US" sz="1200" dirty="0"/>
              <a:t>S</a:t>
            </a:r>
            <a:r>
              <a:rPr kumimoji="0" lang="en-US" altLang="en-US" sz="1200" b="0" i="0" u="none" strike="noStrike" cap="none" normalizeH="0" baseline="0" dirty="0">
                <a:ln>
                  <a:noFill/>
                </a:ln>
                <a:solidFill>
                  <a:schemeClr val="tx1"/>
                </a:solidFill>
                <a:effectLst/>
                <a:latin typeface="Arial" panose="020B0604020202020204" pitchFamily="34" charset="0"/>
              </a:rPr>
              <a:t>ource WordPress &lt;</a:t>
            </a:r>
            <a:r>
              <a:rPr kumimoji="0" lang="en-US" altLang="en-US" sz="1200" b="0" i="0" u="none" strike="noStrike" cap="none" normalizeH="0" baseline="0" dirty="0">
                <a:ln>
                  <a:noFill/>
                </a:ln>
                <a:solidFill>
                  <a:schemeClr val="tx1"/>
                </a:solidFill>
                <a:effectLst/>
                <a:latin typeface="Arial" panose="020B0604020202020204" pitchFamily="34" charset="0"/>
                <a:hlinkClick r:id="rId9"/>
              </a:rPr>
              <a:t>https://wordpress.org/</a:t>
            </a:r>
            <a:r>
              <a:rPr kumimoji="0" lang="en-US" altLang="en-US" sz="1200" b="0" i="0" u="none" strike="noStrike" cap="none" normalizeH="0" baseline="0" dirty="0">
                <a:ln>
                  <a:noFill/>
                </a:ln>
                <a:solidFill>
                  <a:schemeClr val="tx1"/>
                </a:solidFill>
                <a:effectLst/>
                <a:latin typeface="Arial" panose="020B0604020202020204" pitchFamily="34" charset="0"/>
              </a:rPr>
              <a:t>&gt; Web </a:t>
            </a:r>
            <a:r>
              <a:rPr kumimoji="0" lang="bg-BG" altLang="en-US" sz="1200" b="0" i="0" u="none" strike="noStrike" cap="none" normalizeH="0" baseline="0" dirty="0">
                <a:ln>
                  <a:noFill/>
                </a:ln>
                <a:solidFill>
                  <a:schemeClr val="tx1"/>
                </a:solidFill>
                <a:effectLst/>
                <a:latin typeface="Arial" panose="020B0604020202020204" pitchFamily="34" charset="0"/>
              </a:rPr>
              <a:t>Софтуерът</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предполага</a:t>
            </a:r>
            <a:r>
              <a:rPr kumimoji="0" lang="en-US" altLang="en-US" sz="1200" b="0" i="0" u="none" strike="noStrike" cap="none" normalizeH="0" baseline="0" dirty="0">
                <a:ln>
                  <a:noFill/>
                </a:ln>
                <a:solidFill>
                  <a:schemeClr val="tx1"/>
                </a:solidFill>
                <a:effectLst/>
                <a:latin typeface="Arial" panose="020B0604020202020204" pitchFamily="34" charset="0"/>
              </a:rPr>
              <a:t> Account</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bg-BG" altLang="en-US" sz="1200" b="0" i="0" u="none" strike="noStrike" cap="none" normalizeH="0" baseline="0" dirty="0" err="1">
                <a:ln>
                  <a:noFill/>
                </a:ln>
                <a:solidFill>
                  <a:schemeClr val="tx1"/>
                </a:solidFill>
                <a:effectLst/>
                <a:latin typeface="Arial" panose="020B0604020202020204" pitchFamily="34" charset="0"/>
              </a:rPr>
              <a:t>ът</a:t>
            </a:r>
            <a:r>
              <a:rPr kumimoji="0" lang="bg-BG" altLang="en-US" sz="1200" b="0" i="0" u="none" strike="noStrike" cap="none" normalizeH="0" baseline="0" dirty="0">
                <a:ln>
                  <a:noFill/>
                </a:ln>
                <a:solidFill>
                  <a:schemeClr val="tx1"/>
                </a:solidFill>
                <a:effectLst/>
                <a:latin typeface="Arial" panose="020B0604020202020204" pitchFamily="34" charset="0"/>
              </a:rPr>
              <a:t> ни да има заложени</a:t>
            </a:r>
            <a:endParaRPr kumimoji="0" lang="bg-BG"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sng" strike="noStrike" cap="none" normalizeH="0" baseline="0" dirty="0">
                <a:ln>
                  <a:noFill/>
                </a:ln>
                <a:solidFill>
                  <a:schemeClr val="tx1"/>
                </a:solidFill>
                <a:effectLst/>
                <a:latin typeface="Arial" panose="020B0604020202020204" pitchFamily="34" charset="0"/>
              </a:rPr>
              <a:t>ПОДДРЪЖКА на</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PHP 7.3 </a:t>
            </a:r>
            <a:r>
              <a:rPr kumimoji="0" lang="bg-BG" altLang="en-US" sz="1200" b="0" i="0" u="none" strike="noStrike" cap="none" normalizeH="0" baseline="0" dirty="0">
                <a:ln>
                  <a:noFill/>
                </a:ln>
                <a:solidFill>
                  <a:schemeClr val="tx1"/>
                </a:solidFill>
                <a:effectLst/>
                <a:latin typeface="Arial" panose="020B0604020202020204" pitchFamily="34" charset="0"/>
              </a:rPr>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lvl="0" indent="0">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MySQL 5.6 </a:t>
            </a:r>
            <a:r>
              <a:rPr lang="bg-BG" altLang="en-US" sz="1200" dirty="0"/>
              <a:t>или по-висока Версия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MariaDB 10.0 </a:t>
            </a:r>
            <a:r>
              <a:rPr lang="bg-BG" altLang="en-US" sz="1200" dirty="0"/>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Nginx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Apache</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паралелно 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mod_rewrite</a:t>
            </a:r>
            <a:r>
              <a:rPr kumimoji="0" lang="en-US" altLang="en-US" sz="1200" b="0" i="0" u="none" strike="noStrike" cap="none" normalizeH="0" baseline="0" dirty="0">
                <a:ln>
                  <a:noFill/>
                </a:ln>
                <a:solidFill>
                  <a:schemeClr val="tx1"/>
                </a:solidFill>
                <a:effectLst/>
                <a:latin typeface="Arial" panose="020B0604020202020204" pitchFamily="34" charset="0"/>
              </a:rPr>
              <a:t>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HTTPS support</a:t>
            </a:r>
            <a:r>
              <a:rPr kumimoji="0" lang="bg-BG" altLang="en-US" sz="1200" b="0" i="0" u="none" strike="noStrike" cap="none" normalizeH="0" baseline="0" dirty="0">
                <a:ln>
                  <a:noFill/>
                </a:ln>
                <a:solidFill>
                  <a:schemeClr val="tx1"/>
                </a:solidFill>
                <a:effectLst/>
                <a:latin typeface="Arial" panose="020B0604020202020204" pitchFamily="34" charset="0"/>
              </a:rPr>
              <a:t>/Поддръжка</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Незадължително, но ПРЕПОРЪЧИТЕЛНО с оглед ПО-ДОБРА Информационна безопасност, Условие:</a:t>
            </a:r>
            <a:endPar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lvl="0" indent="0">
              <a:buNone/>
            </a:pP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Hosting</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8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е ПО-НАДЕЖДЕН,</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когато при работата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-Приложения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от Типа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използваме Потребителското име </a:t>
            </a:r>
          </a:p>
          <a:p>
            <a:pPr marL="0" lvl="0" indent="0">
              <a:buNone/>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lang="en-US" altLang="en-US" sz="800" dirty="0">
                <a:solidFill>
                  <a:srgbClr val="32373C"/>
                </a:solidFill>
                <a:latin typeface="Open Sans" panose="020B0606030504020204" pitchFamily="34" charset="0"/>
                <a:cs typeface="Open Sans" panose="020B0606030504020204" pitchFamily="34" charset="0"/>
              </a:rPr>
              <a:t>Username</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от нашия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Account</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вместо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lang="bg-BG" altLang="en-US" sz="800" dirty="0">
                <a:solidFill>
                  <a:srgbClr val="32373C"/>
                </a:solidFill>
                <a:latin typeface="Open Sans" panose="020B0606030504020204" pitchFamily="34" charset="0"/>
                <a:cs typeface="Open Sans" panose="020B0606030504020204" pitchFamily="34" charset="0"/>
              </a:rPr>
              <a:t>п</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одразбиращото се, общо използвано Име на Сървъра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13" name="Picture 12">
            <a:hlinkClick r:id="rId10"/>
            <a:extLst>
              <a:ext uri="{FF2B5EF4-FFF2-40B4-BE49-F238E27FC236}">
                <a16:creationId xmlns:a16="http://schemas.microsoft.com/office/drawing/2014/main" id="{45DDDE14-825D-40A9-AA57-474123B75144}"/>
              </a:ext>
            </a:extLst>
          </p:cNvPr>
          <p:cNvPicPr>
            <a:picLocks noChangeAspect="1"/>
          </p:cNvPicPr>
          <p:nvPr/>
        </p:nvPicPr>
        <p:blipFill>
          <a:blip r:embed="rId11"/>
          <a:stretch>
            <a:fillRect/>
          </a:stretch>
        </p:blipFill>
        <p:spPr>
          <a:xfrm>
            <a:off x="0" y="609600"/>
            <a:ext cx="9144000" cy="1624457"/>
          </a:xfrm>
          <a:prstGeom prst="rect">
            <a:avLst/>
          </a:prstGeom>
        </p:spPr>
      </p:pic>
      <p:pic>
        <p:nvPicPr>
          <p:cNvPr id="7" name="Content Placeholder 5">
            <a:extLst>
              <a:ext uri="{FF2B5EF4-FFF2-40B4-BE49-F238E27FC236}">
                <a16:creationId xmlns:a16="http://schemas.microsoft.com/office/drawing/2014/main" id="{978E1C44-CF14-4424-B626-3A70046E43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4E7BA9C6-3D18-4A39-A3A0-2657E28CC6DE}"/>
              </a:ext>
            </a:extLst>
          </p:cNvPr>
          <p:cNvSpPr>
            <a:spLocks noGrp="1"/>
          </p:cNvSpPr>
          <p:nvPr>
            <p:ph type="title"/>
          </p:nvPr>
        </p:nvSpPr>
        <p:spPr>
          <a:xfrm>
            <a:off x="457200" y="457200"/>
            <a:ext cx="8229600" cy="1143000"/>
          </a:xfrm>
        </p:spPr>
        <p:txBody>
          <a:bodyPr>
            <a:normAutofit/>
          </a:bodyPr>
          <a:lstStyle/>
          <a:p>
            <a:r>
              <a:rPr lang="ru-RU" sz="2600" b="1" dirty="0"/>
              <a:t>Хостинг-</a:t>
            </a:r>
            <a:r>
              <a:rPr lang="ru-RU" sz="2600" b="1" dirty="0" err="1"/>
              <a:t>изисквания</a:t>
            </a:r>
            <a:r>
              <a:rPr lang="ru-RU" sz="2600" b="1" dirty="0"/>
              <a:t> за </a:t>
            </a:r>
            <a:r>
              <a:rPr lang="ru-RU" sz="2600" b="1" dirty="0" err="1"/>
              <a:t>инсталация</a:t>
            </a:r>
            <a:r>
              <a:rPr lang="ru-RU" sz="2600" b="1" dirty="0"/>
              <a:t> на </a:t>
            </a:r>
            <a:r>
              <a:rPr lang="ru-RU" sz="2600" b="1" dirty="0" err="1"/>
              <a:t>Wordpress</a:t>
            </a:r>
            <a:br>
              <a:rPr lang="ru-RU" sz="2600" b="1" dirty="0"/>
            </a:br>
            <a:endParaRPr lang="en-US" sz="2600" dirty="0"/>
          </a:p>
        </p:txBody>
      </p:sp>
      <p:sp>
        <p:nvSpPr>
          <p:cNvPr id="5" name="Slide Number Placeholder 4">
            <a:extLst>
              <a:ext uri="{FF2B5EF4-FFF2-40B4-BE49-F238E27FC236}">
                <a16:creationId xmlns:a16="http://schemas.microsoft.com/office/drawing/2014/main" id="{EB1CEE32-D1FF-418B-803C-C00372A537AC}"/>
              </a:ext>
            </a:extLst>
          </p:cNvPr>
          <p:cNvSpPr>
            <a:spLocks noGrp="1"/>
          </p:cNvSpPr>
          <p:nvPr>
            <p:ph type="sldNum" sz="quarter" idx="12"/>
          </p:nvPr>
        </p:nvSpPr>
        <p:spPr/>
        <p:txBody>
          <a:bodyPr/>
          <a:lstStyle/>
          <a:p>
            <a:r>
              <a:rPr lang="bg-BG" dirty="0"/>
              <a:t>Стр. </a:t>
            </a:r>
            <a:fld id="{71734E5D-357F-4193-8BCE-89C0C4C454A4}" type="slidenum">
              <a:rPr lang="en-US" smtClean="0"/>
              <a:t>4</a:t>
            </a:fld>
            <a:r>
              <a:rPr lang="bg-BG" dirty="0"/>
              <a:t> от 6</a:t>
            </a:r>
            <a:endParaRPr lang="en-US" dirty="0"/>
          </a:p>
        </p:txBody>
      </p:sp>
      <p:pic>
        <p:nvPicPr>
          <p:cNvPr id="6" name="Picture 3">
            <a:extLst>
              <a:ext uri="{FF2B5EF4-FFF2-40B4-BE49-F238E27FC236}">
                <a16:creationId xmlns:a16="http://schemas.microsoft.com/office/drawing/2014/main" id="{F86D1FBB-1895-4BF5-8050-996C0345A92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508072CA-56FC-46A4-82E2-D42756C904A1}"/>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600" b="1" dirty="0">
                <a:solidFill>
                  <a:srgbClr val="EF7F1A"/>
                </a:solidFill>
              </a:rPr>
              <a:t>Хостинг-</a:t>
            </a:r>
            <a:r>
              <a:rPr lang="ru-RU" sz="2600" b="1" dirty="0" err="1">
                <a:solidFill>
                  <a:srgbClr val="EF7F1A"/>
                </a:solidFill>
              </a:rPr>
              <a:t>изисквания</a:t>
            </a:r>
            <a:r>
              <a:rPr lang="ru-RU" sz="2600" b="1" dirty="0">
                <a:solidFill>
                  <a:srgbClr val="EF7F1A"/>
                </a:solidFill>
              </a:rPr>
              <a:t> за </a:t>
            </a:r>
            <a:r>
              <a:rPr lang="ru-RU" sz="2600" b="1" dirty="0" err="1">
                <a:solidFill>
                  <a:srgbClr val="EF7F1A"/>
                </a:solidFill>
              </a:rPr>
              <a:t>инсталация</a:t>
            </a:r>
            <a:r>
              <a:rPr lang="ru-RU" sz="2600" b="1" dirty="0">
                <a:solidFill>
                  <a:srgbClr val="EF7F1A"/>
                </a:solidFill>
              </a:rPr>
              <a:t> на </a:t>
            </a:r>
            <a:r>
              <a:rPr lang="ru-RU" sz="2600" b="1" dirty="0" err="1">
                <a:solidFill>
                  <a:srgbClr val="EF7F1A"/>
                </a:solidFill>
              </a:rPr>
              <a:t>Wordpress</a:t>
            </a:r>
            <a:br>
              <a:rPr lang="ru-RU" sz="2600" b="1" dirty="0"/>
            </a:br>
            <a:endParaRPr lang="en-US" sz="2600" dirty="0"/>
          </a:p>
        </p:txBody>
      </p:sp>
      <p:sp>
        <p:nvSpPr>
          <p:cNvPr id="15" name="Date Placeholder 3">
            <a:extLst>
              <a:ext uri="{FF2B5EF4-FFF2-40B4-BE49-F238E27FC236}">
                <a16:creationId xmlns:a16="http://schemas.microsoft.com/office/drawing/2014/main" id="{E00FCB80-B19E-4D12-A9BA-0D1D7021BE81}"/>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87481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hlinkClick r:id="rId2"/>
            <a:extLst>
              <a:ext uri="{FF2B5EF4-FFF2-40B4-BE49-F238E27FC236}">
                <a16:creationId xmlns:a16="http://schemas.microsoft.com/office/drawing/2014/main" id="{5C24406D-D3EB-4836-8F31-ADC64A49B656}"/>
              </a:ext>
            </a:extLst>
          </p:cNvPr>
          <p:cNvPicPr>
            <a:picLocks noChangeAspect="1"/>
          </p:cNvPicPr>
          <p:nvPr/>
        </p:nvPicPr>
        <p:blipFill>
          <a:blip r:embed="rId3"/>
          <a:stretch>
            <a:fillRect/>
          </a:stretch>
        </p:blipFill>
        <p:spPr>
          <a:xfrm>
            <a:off x="0" y="1332722"/>
            <a:ext cx="9144000" cy="4610878"/>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13" name="Slide Number Placeholder 4">
            <a:extLst>
              <a:ext uri="{FF2B5EF4-FFF2-40B4-BE49-F238E27FC236}">
                <a16:creationId xmlns:a16="http://schemas.microsoft.com/office/drawing/2014/main" id="{2CCF5E8E-AA1C-4CB1-951C-1F6AFBD41332}"/>
              </a:ext>
            </a:extLst>
          </p:cNvPr>
          <p:cNvSpPr>
            <a:spLocks noGrp="1"/>
          </p:cNvSpPr>
          <p:nvPr>
            <p:ph type="sldNum" sz="quarter" idx="12"/>
          </p:nvPr>
        </p:nvSpPr>
        <p:spPr>
          <a:xfrm>
            <a:off x="6553200" y="6356350"/>
            <a:ext cx="2133600" cy="365125"/>
          </a:xfrm>
        </p:spPr>
        <p:txBody>
          <a:bodyPr/>
          <a:lstStyle/>
          <a:p>
            <a:r>
              <a:rPr lang="bg-BG" dirty="0"/>
              <a:t>Стр. </a:t>
            </a:r>
            <a:fld id="{71734E5D-357F-4193-8BCE-89C0C4C454A4}" type="slidenum">
              <a:rPr lang="en-US" smtClean="0"/>
              <a:t>5</a:t>
            </a:fld>
            <a:r>
              <a:rPr lang="bg-BG" dirty="0"/>
              <a:t> от 5</a:t>
            </a:r>
            <a:endParaRPr lang="en-US" dirty="0"/>
          </a:p>
        </p:txBody>
      </p:sp>
      <p:sp>
        <p:nvSpPr>
          <p:cNvPr id="16" name="Date Placeholder 3">
            <a:extLst>
              <a:ext uri="{FF2B5EF4-FFF2-40B4-BE49-F238E27FC236}">
                <a16:creationId xmlns:a16="http://schemas.microsoft.com/office/drawing/2014/main" id="{9713EDC4-BFE1-4CFF-9C1D-9618428B77C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grpSp>
        <p:nvGrpSpPr>
          <p:cNvPr id="19" name="Group 18">
            <a:extLst>
              <a:ext uri="{FF2B5EF4-FFF2-40B4-BE49-F238E27FC236}">
                <a16:creationId xmlns:a16="http://schemas.microsoft.com/office/drawing/2014/main" id="{D83DED5C-0E88-46F2-B817-E9BD4855CD37}"/>
              </a:ext>
            </a:extLst>
          </p:cNvPr>
          <p:cNvGrpSpPr/>
          <p:nvPr/>
        </p:nvGrpSpPr>
        <p:grpSpPr>
          <a:xfrm>
            <a:off x="228600" y="152400"/>
            <a:ext cx="6830909" cy="381000"/>
            <a:chOff x="1336971" y="685800"/>
            <a:chExt cx="6830909" cy="381000"/>
          </a:xfrm>
        </p:grpSpPr>
        <p:sp>
          <p:nvSpPr>
            <p:cNvPr id="18" name="TextBox 17">
              <a:extLst>
                <a:ext uri="{FF2B5EF4-FFF2-40B4-BE49-F238E27FC236}">
                  <a16:creationId xmlns:a16="http://schemas.microsoft.com/office/drawing/2014/main" id="{542EDF4A-42CB-43D3-95AD-B80C38E09CDB}"/>
                </a:ext>
              </a:extLst>
            </p:cNvPr>
            <p:cNvSpPr txBox="1"/>
            <p:nvPr/>
          </p:nvSpPr>
          <p:spPr>
            <a:xfrm>
              <a:off x="1336971" y="685800"/>
              <a:ext cx="6830909" cy="369332"/>
            </a:xfrm>
            <a:prstGeom prst="rect">
              <a:avLst/>
            </a:prstGeom>
            <a:noFill/>
          </p:spPr>
          <p:txBody>
            <a:bodyPr wrap="none" rtlCol="0">
              <a:spAutoFit/>
            </a:bodyPr>
            <a:lstStyle/>
            <a:p>
              <a:r>
                <a:rPr lang="en-US" dirty="0"/>
                <a:t>Apache </a:t>
              </a:r>
              <a:r>
                <a:rPr lang="bg-BG" dirty="0"/>
                <a:t>или </a:t>
              </a:r>
              <a:r>
                <a:rPr lang="en-US" dirty="0"/>
                <a:t>Nginx: </a:t>
              </a:r>
              <a:r>
                <a:rPr lang="bg-BG" dirty="0"/>
                <a:t>кой </a:t>
              </a:r>
              <a:r>
                <a:rPr lang="en-US" dirty="0"/>
                <a:t>HTTP-</a:t>
              </a:r>
              <a:r>
                <a:rPr lang="bg-BG" dirty="0"/>
                <a:t>Сървър е по-пригоден за нашите цели?</a:t>
              </a:r>
              <a:endParaRPr lang="en-US" dirty="0"/>
            </a:p>
          </p:txBody>
        </p:sp>
        <p:sp>
          <p:nvSpPr>
            <p:cNvPr id="20" name="TextBox 19">
              <a:extLst>
                <a:ext uri="{FF2B5EF4-FFF2-40B4-BE49-F238E27FC236}">
                  <a16:creationId xmlns:a16="http://schemas.microsoft.com/office/drawing/2014/main" id="{D6A2994F-C113-461A-90FB-729B91D4BEA8}"/>
                </a:ext>
              </a:extLst>
            </p:cNvPr>
            <p:cNvSpPr txBox="1"/>
            <p:nvPr/>
          </p:nvSpPr>
          <p:spPr>
            <a:xfrm>
              <a:off x="1336971" y="697468"/>
              <a:ext cx="6830909" cy="369332"/>
            </a:xfrm>
            <a:prstGeom prst="rect">
              <a:avLst/>
            </a:prstGeom>
            <a:noFill/>
          </p:spPr>
          <p:txBody>
            <a:bodyPr wrap="none" rtlCol="0">
              <a:spAutoFit/>
            </a:bodyPr>
            <a:lstStyle/>
            <a:p>
              <a:r>
                <a:rPr lang="en-US" dirty="0">
                  <a:solidFill>
                    <a:srgbClr val="EF7F1A"/>
                  </a:solidFill>
                </a:rPr>
                <a:t>Apache </a:t>
              </a:r>
              <a:r>
                <a:rPr lang="bg-BG" dirty="0">
                  <a:solidFill>
                    <a:srgbClr val="EF7F1A"/>
                  </a:solidFill>
                </a:rPr>
                <a:t>или </a:t>
              </a:r>
              <a:r>
                <a:rPr lang="en-US" dirty="0">
                  <a:solidFill>
                    <a:srgbClr val="EF7F1A"/>
                  </a:solidFill>
                </a:rPr>
                <a:t>Nginx: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pic>
        <p:nvPicPr>
          <p:cNvPr id="21" name="Picture 20">
            <a:hlinkClick r:id="rId6"/>
            <a:extLst>
              <a:ext uri="{FF2B5EF4-FFF2-40B4-BE49-F238E27FC236}">
                <a16:creationId xmlns:a16="http://schemas.microsoft.com/office/drawing/2014/main" id="{75DD83BB-3DD6-4106-9D48-5731954F8463}"/>
              </a:ext>
            </a:extLst>
          </p:cNvPr>
          <p:cNvPicPr>
            <a:picLocks noChangeAspect="1"/>
          </p:cNvPicPr>
          <p:nvPr/>
        </p:nvPicPr>
        <p:blipFill>
          <a:blip r:embed="rId7"/>
          <a:stretch>
            <a:fillRect/>
          </a:stretch>
        </p:blipFill>
        <p:spPr>
          <a:xfrm>
            <a:off x="-3505200" y="0"/>
            <a:ext cx="3343275" cy="3352800"/>
          </a:xfrm>
          <a:prstGeom prst="rect">
            <a:avLst/>
          </a:prstGeom>
          <a:ln>
            <a:noFill/>
          </a:ln>
          <a:effectLst>
            <a:softEdge rad="112500"/>
          </a:effectLst>
        </p:spPr>
      </p:pic>
      <p:pic>
        <p:nvPicPr>
          <p:cNvPr id="22" name="Picture 21">
            <a:hlinkClick r:id="rId8"/>
            <a:extLst>
              <a:ext uri="{FF2B5EF4-FFF2-40B4-BE49-F238E27FC236}">
                <a16:creationId xmlns:a16="http://schemas.microsoft.com/office/drawing/2014/main" id="{0D71AFA6-CEC4-43F4-87E8-B47DC616A782}"/>
              </a:ext>
            </a:extLst>
          </p:cNvPr>
          <p:cNvPicPr>
            <a:picLocks noChangeAspect="1"/>
          </p:cNvPicPr>
          <p:nvPr/>
        </p:nvPicPr>
        <p:blipFill>
          <a:blip r:embed="rId9"/>
          <a:stretch>
            <a:fillRect/>
          </a:stretch>
        </p:blipFill>
        <p:spPr>
          <a:xfrm>
            <a:off x="-3505200" y="3429000"/>
            <a:ext cx="3345003" cy="3351600"/>
          </a:xfrm>
          <a:prstGeom prst="rect">
            <a:avLst/>
          </a:prstGeom>
          <a:ln>
            <a:noFill/>
          </a:ln>
          <a:effectLst>
            <a:softEdge rad="112500"/>
          </a:effectLst>
        </p:spPr>
      </p:pic>
      <p:grpSp>
        <p:nvGrpSpPr>
          <p:cNvPr id="1025" name="Group 1024">
            <a:extLst>
              <a:ext uri="{FF2B5EF4-FFF2-40B4-BE49-F238E27FC236}">
                <a16:creationId xmlns:a16="http://schemas.microsoft.com/office/drawing/2014/main" id="{057E7C4D-2CD7-4922-BCE2-76F9D001E42D}"/>
              </a:ext>
            </a:extLst>
          </p:cNvPr>
          <p:cNvGrpSpPr/>
          <p:nvPr/>
        </p:nvGrpSpPr>
        <p:grpSpPr>
          <a:xfrm>
            <a:off x="282771" y="659130"/>
            <a:ext cx="6346629" cy="483870"/>
            <a:chOff x="282771" y="659130"/>
            <a:chExt cx="6346629" cy="483870"/>
          </a:xfrm>
        </p:grpSpPr>
        <p:pic>
          <p:nvPicPr>
            <p:cNvPr id="25" name="Picture 24">
              <a:hlinkClick r:id="rId8"/>
              <a:extLst>
                <a:ext uri="{FF2B5EF4-FFF2-40B4-BE49-F238E27FC236}">
                  <a16:creationId xmlns:a16="http://schemas.microsoft.com/office/drawing/2014/main" id="{74153F43-1E1C-41C3-AFF6-8FEE860C3A47}"/>
                </a:ext>
              </a:extLst>
            </p:cNvPr>
            <p:cNvPicPr>
              <a:picLocks noChangeAspect="1"/>
            </p:cNvPicPr>
            <p:nvPr/>
          </p:nvPicPr>
          <p:blipFill>
            <a:blip r:embed="rId9"/>
            <a:stretch>
              <a:fillRect/>
            </a:stretch>
          </p:blipFill>
          <p:spPr>
            <a:xfrm>
              <a:off x="1143000" y="659130"/>
              <a:ext cx="482918" cy="483870"/>
            </a:xfrm>
            <a:prstGeom prst="rect">
              <a:avLst/>
            </a:prstGeom>
            <a:ln>
              <a:noFill/>
            </a:ln>
            <a:effectLst>
              <a:softEdge rad="112500"/>
            </a:effectLst>
          </p:spPr>
        </p:pic>
        <p:pic>
          <p:nvPicPr>
            <p:cNvPr id="24" name="Picture 23">
              <a:hlinkClick r:id="rId6"/>
              <a:extLst>
                <a:ext uri="{FF2B5EF4-FFF2-40B4-BE49-F238E27FC236}">
                  <a16:creationId xmlns:a16="http://schemas.microsoft.com/office/drawing/2014/main" id="{7E5CFDA4-7CA6-456C-ADE7-4CA3F478C409}"/>
                </a:ext>
              </a:extLst>
            </p:cNvPr>
            <p:cNvPicPr>
              <a:picLocks noChangeAspect="1"/>
            </p:cNvPicPr>
            <p:nvPr/>
          </p:nvPicPr>
          <p:blipFill>
            <a:blip r:embed="rId7"/>
            <a:stretch>
              <a:fillRect/>
            </a:stretch>
          </p:blipFill>
          <p:spPr>
            <a:xfrm>
              <a:off x="282771" y="659130"/>
              <a:ext cx="434626" cy="435864"/>
            </a:xfrm>
            <a:prstGeom prst="rect">
              <a:avLst/>
            </a:prstGeom>
            <a:ln>
              <a:noFill/>
            </a:ln>
            <a:effectLst>
              <a:softEdge rad="112500"/>
            </a:effectLst>
          </p:spPr>
        </p:pic>
        <p:grpSp>
          <p:nvGrpSpPr>
            <p:cNvPr id="23" name="Group 22">
              <a:extLst>
                <a:ext uri="{FF2B5EF4-FFF2-40B4-BE49-F238E27FC236}">
                  <a16:creationId xmlns:a16="http://schemas.microsoft.com/office/drawing/2014/main" id="{1E486012-E37E-4438-84CE-AE3266F61C8E}"/>
                </a:ext>
              </a:extLst>
            </p:cNvPr>
            <p:cNvGrpSpPr/>
            <p:nvPr/>
          </p:nvGrpSpPr>
          <p:grpSpPr>
            <a:xfrm>
              <a:off x="645417" y="659130"/>
              <a:ext cx="551754" cy="381000"/>
              <a:chOff x="1143000" y="5410200"/>
              <a:chExt cx="551754" cy="381000"/>
            </a:xfrm>
          </p:grpSpPr>
          <p:sp>
            <p:nvSpPr>
              <p:cNvPr id="27" name="TextBox 26">
                <a:extLst>
                  <a:ext uri="{FF2B5EF4-FFF2-40B4-BE49-F238E27FC236}">
                    <a16:creationId xmlns:a16="http://schemas.microsoft.com/office/drawing/2014/main" id="{E4F1ECBF-6447-4256-9A0E-65D41779BD9B}"/>
                  </a:ext>
                </a:extLst>
              </p:cNvPr>
              <p:cNvSpPr txBox="1"/>
              <p:nvPr/>
            </p:nvSpPr>
            <p:spPr>
              <a:xfrm>
                <a:off x="1143000" y="5410200"/>
                <a:ext cx="551754" cy="369332"/>
              </a:xfrm>
              <a:prstGeom prst="rect">
                <a:avLst/>
              </a:prstGeom>
              <a:noFill/>
            </p:spPr>
            <p:txBody>
              <a:bodyPr wrap="none" rtlCol="0">
                <a:spAutoFit/>
              </a:bodyPr>
              <a:lstStyle/>
              <a:p>
                <a:r>
                  <a:rPr lang="bg-BG" dirty="0"/>
                  <a:t>или</a:t>
                </a:r>
                <a:endParaRPr lang="en-US" dirty="0"/>
              </a:p>
            </p:txBody>
          </p:sp>
          <p:sp>
            <p:nvSpPr>
              <p:cNvPr id="28" name="TextBox 27">
                <a:extLst>
                  <a:ext uri="{FF2B5EF4-FFF2-40B4-BE49-F238E27FC236}">
                    <a16:creationId xmlns:a16="http://schemas.microsoft.com/office/drawing/2014/main" id="{55DAD991-2167-45D4-9E76-E84AD85995E2}"/>
                  </a:ext>
                </a:extLst>
              </p:cNvPr>
              <p:cNvSpPr txBox="1"/>
              <p:nvPr/>
            </p:nvSpPr>
            <p:spPr>
              <a:xfrm>
                <a:off x="1143000" y="5421868"/>
                <a:ext cx="551754" cy="369332"/>
              </a:xfrm>
              <a:prstGeom prst="rect">
                <a:avLst/>
              </a:prstGeom>
              <a:noFill/>
            </p:spPr>
            <p:txBody>
              <a:bodyPr wrap="none" rtlCol="0">
                <a:spAutoFit/>
              </a:bodyPr>
              <a:lstStyle/>
              <a:p>
                <a:r>
                  <a:rPr lang="bg-BG" dirty="0">
                    <a:solidFill>
                      <a:srgbClr val="EF7F1A"/>
                    </a:solidFill>
                  </a:rPr>
                  <a:t>или</a:t>
                </a:r>
                <a:endParaRPr lang="en-US" dirty="0">
                  <a:solidFill>
                    <a:srgbClr val="EF7F1A"/>
                  </a:solidFill>
                </a:endParaRPr>
              </a:p>
            </p:txBody>
          </p:sp>
        </p:grpSp>
        <p:grpSp>
          <p:nvGrpSpPr>
            <p:cNvPr id="1024" name="Group 1023">
              <a:extLst>
                <a:ext uri="{FF2B5EF4-FFF2-40B4-BE49-F238E27FC236}">
                  <a16:creationId xmlns:a16="http://schemas.microsoft.com/office/drawing/2014/main" id="{55495DA9-F99B-4168-81C8-4A82CE6C1C45}"/>
                </a:ext>
              </a:extLst>
            </p:cNvPr>
            <p:cNvGrpSpPr/>
            <p:nvPr/>
          </p:nvGrpSpPr>
          <p:grpSpPr>
            <a:xfrm>
              <a:off x="1501971" y="670798"/>
              <a:ext cx="5127429" cy="384334"/>
              <a:chOff x="1143000" y="4724400"/>
              <a:chExt cx="5127429" cy="384334"/>
            </a:xfrm>
          </p:grpSpPr>
          <p:sp>
            <p:nvSpPr>
              <p:cNvPr id="30" name="TextBox 29">
                <a:extLst>
                  <a:ext uri="{FF2B5EF4-FFF2-40B4-BE49-F238E27FC236}">
                    <a16:creationId xmlns:a16="http://schemas.microsoft.com/office/drawing/2014/main" id="{421CA314-659A-42F6-94C7-8194228F2CE0}"/>
                  </a:ext>
                </a:extLst>
              </p:cNvPr>
              <p:cNvSpPr txBox="1"/>
              <p:nvPr/>
            </p:nvSpPr>
            <p:spPr>
              <a:xfrm>
                <a:off x="1143000" y="4724400"/>
                <a:ext cx="5127429" cy="369332"/>
              </a:xfrm>
              <a:prstGeom prst="rect">
                <a:avLst/>
              </a:prstGeom>
              <a:noFill/>
            </p:spPr>
            <p:txBody>
              <a:bodyPr wrap="none" rtlCol="0">
                <a:spAutoFit/>
              </a:bodyPr>
              <a:lstStyle/>
              <a:p>
                <a:r>
                  <a:rPr lang="en-US" dirty="0"/>
                  <a:t>: </a:t>
                </a:r>
                <a:r>
                  <a:rPr lang="bg-BG" dirty="0"/>
                  <a:t>кой </a:t>
                </a:r>
                <a:r>
                  <a:rPr lang="en-US" dirty="0"/>
                  <a:t>HTTP-</a:t>
                </a:r>
                <a:r>
                  <a:rPr lang="bg-BG" dirty="0"/>
                  <a:t>Сървър е по-пригоден за нашите цели?</a:t>
                </a:r>
                <a:endParaRPr lang="en-US" dirty="0"/>
              </a:p>
            </p:txBody>
          </p:sp>
          <p:sp>
            <p:nvSpPr>
              <p:cNvPr id="31" name="TextBox 30">
                <a:extLst>
                  <a:ext uri="{FF2B5EF4-FFF2-40B4-BE49-F238E27FC236}">
                    <a16:creationId xmlns:a16="http://schemas.microsoft.com/office/drawing/2014/main" id="{607B4648-D051-45D8-9823-39BE82EDA9D0}"/>
                  </a:ext>
                </a:extLst>
              </p:cNvPr>
              <p:cNvSpPr txBox="1"/>
              <p:nvPr/>
            </p:nvSpPr>
            <p:spPr>
              <a:xfrm>
                <a:off x="1143000" y="4739402"/>
                <a:ext cx="5127429" cy="369332"/>
              </a:xfrm>
              <a:prstGeom prst="rect">
                <a:avLst/>
              </a:prstGeom>
              <a:noFill/>
            </p:spPr>
            <p:txBody>
              <a:bodyPr wrap="none" rtlCol="0">
                <a:spAutoFit/>
              </a:bodyPr>
              <a:lstStyle/>
              <a:p>
                <a:r>
                  <a:rPr lang="en-US" dirty="0">
                    <a:solidFill>
                      <a:srgbClr val="EF7F1A"/>
                    </a:solidFill>
                  </a:rPr>
                  <a:t>: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grpSp>
      <p:sp>
        <p:nvSpPr>
          <p:cNvPr id="1026" name="TextBox 1025">
            <a:extLst>
              <a:ext uri="{FF2B5EF4-FFF2-40B4-BE49-F238E27FC236}">
                <a16:creationId xmlns:a16="http://schemas.microsoft.com/office/drawing/2014/main" id="{C46406DC-5BBF-4434-973E-C8114F717C28}"/>
              </a:ext>
            </a:extLst>
          </p:cNvPr>
          <p:cNvSpPr txBox="1"/>
          <p:nvPr/>
        </p:nvSpPr>
        <p:spPr>
          <a:xfrm>
            <a:off x="172180" y="1399401"/>
            <a:ext cx="8715848" cy="707886"/>
          </a:xfrm>
          <a:prstGeom prst="rect">
            <a:avLst/>
          </a:prstGeom>
          <a:noFill/>
        </p:spPr>
        <p:txBody>
          <a:bodyPr wrap="none" rtlCol="0">
            <a:spAutoFit/>
          </a:bodyPr>
          <a:lstStyle/>
          <a:p>
            <a:r>
              <a:rPr lang="bg-BG" sz="1000" dirty="0"/>
              <a:t>Най-масово използвани </a:t>
            </a:r>
            <a:r>
              <a:rPr lang="en-US" sz="1000" dirty="0"/>
              <a:t>Open Source Web Server</a:t>
            </a:r>
            <a:r>
              <a:rPr lang="bg-BG" sz="1000" dirty="0"/>
              <a:t>-и днес. Сумарно обслужват </a:t>
            </a:r>
            <a:r>
              <a:rPr lang="bg-BG" sz="1000" b="1" dirty="0"/>
              <a:t>над 50% от Трафика</a:t>
            </a:r>
            <a:r>
              <a:rPr lang="bg-BG" sz="1000" dirty="0"/>
              <a:t> в </a:t>
            </a:r>
            <a:r>
              <a:rPr lang="en-US" sz="1000" dirty="0"/>
              <a:t>Internet. </a:t>
            </a:r>
            <a:r>
              <a:rPr lang="bg-BG" sz="1000" dirty="0"/>
              <a:t>Поддържат всякакви Натоварвания и при </a:t>
            </a:r>
          </a:p>
          <a:p>
            <a:r>
              <a:rPr lang="bg-BG" sz="1000" dirty="0"/>
              <a:t>Интеграция с друг Софтуер, формират ПЪЛЕН Комплекс Приложения за </a:t>
            </a:r>
            <a:r>
              <a:rPr lang="en-US" sz="1000" dirty="0"/>
              <a:t>Web-</a:t>
            </a:r>
            <a:r>
              <a:rPr lang="bg-BG" sz="1000" dirty="0"/>
              <a:t>Разработване (</a:t>
            </a:r>
            <a:r>
              <a:rPr lang="en-US" sz="1000" dirty="0"/>
              <a:t>COMPLETE Web Stack</a:t>
            </a:r>
            <a:r>
              <a:rPr lang="bg-BG" sz="1000" dirty="0"/>
              <a:t>).</a:t>
            </a:r>
            <a:endParaRPr lang="en-US" sz="1000" dirty="0"/>
          </a:p>
          <a:p>
            <a:r>
              <a:rPr lang="en-US" sz="1000" dirty="0"/>
              <a:t>Apache </a:t>
            </a:r>
            <a:r>
              <a:rPr lang="bg-BG" sz="1000" dirty="0"/>
              <a:t>и </a:t>
            </a:r>
            <a:r>
              <a:rPr lang="en-US" sz="1000" dirty="0"/>
              <a:t>Nginx </a:t>
            </a:r>
            <a:r>
              <a:rPr lang="bg-BG" sz="1000" dirty="0"/>
              <a:t>имат редица СХОДНИ Функционални възможности, но НЕ СЛЕДВА да бъдат третирани като ВЗАИМОЗАМЕНЯЕМИ. Всеки Проект има своите </a:t>
            </a:r>
          </a:p>
          <a:p>
            <a:r>
              <a:rPr lang="bg-BG" sz="1000" dirty="0"/>
              <a:t>достойнства и отделни ситуации, свързани с преосмисляне избора на </a:t>
            </a:r>
            <a:r>
              <a:rPr lang="en-US" sz="1000" dirty="0"/>
              <a:t>Web </a:t>
            </a:r>
            <a:r>
              <a:rPr lang="bg-BG" sz="1000" dirty="0"/>
              <a:t>Сървър, следва да бъде щателно претегляни.</a:t>
            </a:r>
            <a:endParaRPr lang="en-US" sz="1000" dirty="0"/>
          </a:p>
        </p:txBody>
      </p:sp>
    </p:spTree>
    <p:extLst>
      <p:ext uri="{BB962C8B-B14F-4D97-AF65-F5344CB8AC3E}">
        <p14:creationId xmlns:p14="http://schemas.microsoft.com/office/powerpoint/2010/main" val="344672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3CD30F-1811-4C21-8ABD-3982CE76793C}"/>
              </a:ext>
            </a:extLst>
          </p:cNvPr>
          <p:cNvPicPr>
            <a:picLocks noChangeAspect="1"/>
          </p:cNvPicPr>
          <p:nvPr/>
        </p:nvPicPr>
        <p:blipFill>
          <a:blip r:embed="rId2"/>
          <a:stretch>
            <a:fillRect/>
          </a:stretch>
        </p:blipFill>
        <p:spPr>
          <a:xfrm>
            <a:off x="276225" y="1143000"/>
            <a:ext cx="4371975" cy="819150"/>
          </a:xfrm>
          <a:prstGeom prst="rect">
            <a:avLst/>
          </a:prstGeom>
        </p:spPr>
      </p:pic>
      <p:pic>
        <p:nvPicPr>
          <p:cNvPr id="8" name="Content Placeholder 5">
            <a:extLst>
              <a:ext uri="{FF2B5EF4-FFF2-40B4-BE49-F238E27FC236}">
                <a16:creationId xmlns:a16="http://schemas.microsoft.com/office/drawing/2014/main" id="{DE2E8D12-A146-4D6A-AE55-97B851598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FE755C06-CDC3-45C6-B784-1E127A0B8E82}"/>
              </a:ext>
            </a:extLst>
          </p:cNvPr>
          <p:cNvSpPr>
            <a:spLocks noGrp="1"/>
          </p:cNvSpPr>
          <p:nvPr>
            <p:ph type="title"/>
          </p:nvPr>
        </p:nvSpPr>
        <p:spPr>
          <a:xfrm>
            <a:off x="457200" y="274638"/>
            <a:ext cx="8229600" cy="1143000"/>
          </a:xfrm>
        </p:spPr>
        <p:txBody>
          <a:bodyPr>
            <a:normAutofit/>
          </a:bodyPr>
          <a:lstStyle/>
          <a:p>
            <a:r>
              <a:rPr lang="en-US" sz="3200" b="1" dirty="0"/>
              <a:t>WordPress Optimization/Server Optimization</a:t>
            </a:r>
            <a:endParaRPr lang="en-US" sz="3200" dirty="0"/>
          </a:p>
        </p:txBody>
      </p:sp>
      <p:sp>
        <p:nvSpPr>
          <p:cNvPr id="19" name="Content Placeholder 18">
            <a:extLst>
              <a:ext uri="{FF2B5EF4-FFF2-40B4-BE49-F238E27FC236}">
                <a16:creationId xmlns:a16="http://schemas.microsoft.com/office/drawing/2014/main" id="{0D2924ED-4419-46E6-AB63-7C1A3BC44926}"/>
              </a:ext>
            </a:extLst>
          </p:cNvPr>
          <p:cNvSpPr>
            <a:spLocks noGrp="1"/>
          </p:cNvSpPr>
          <p:nvPr>
            <p:ph idx="1"/>
          </p:nvPr>
        </p:nvSpPr>
        <p:spPr>
          <a:xfrm>
            <a:off x="228600" y="2057400"/>
            <a:ext cx="8839200" cy="4571999"/>
          </a:xfrm>
        </p:spPr>
        <p:txBody>
          <a:bodyPr>
            <a:normAutofit fontScale="40000" lnSpcReduction="20000"/>
          </a:bodyPr>
          <a:lstStyle/>
          <a:p>
            <a:pPr marL="0" indent="0">
              <a:buNone/>
            </a:pPr>
            <a:r>
              <a:rPr lang="en-US" dirty="0">
                <a:hlinkClick r:id="rId4"/>
              </a:rPr>
              <a:t>https://codex.wordpress.org/WordPress_Server_Optimization</a:t>
            </a:r>
            <a:r>
              <a:rPr lang="bg-BG" dirty="0"/>
              <a:t>:</a:t>
            </a:r>
          </a:p>
          <a:p>
            <a:pPr marL="0" indent="0">
              <a:buNone/>
            </a:pPr>
            <a:r>
              <a:rPr lang="en-US" sz="4000" u="sng" dirty="0">
                <a:latin typeface="Georgia" panose="02040502050405020303" pitchFamily="18" charset="0"/>
              </a:rPr>
              <a:t>Server Optimization</a:t>
            </a:r>
          </a:p>
          <a:p>
            <a:pPr marL="0" indent="0">
              <a:buNone/>
            </a:pPr>
            <a:r>
              <a:rPr lang="bg-BG" dirty="0"/>
              <a:t>Оптимизация е възможна,</a:t>
            </a:r>
            <a:r>
              <a:rPr lang="en-US" dirty="0"/>
              <a:t> </a:t>
            </a:r>
            <a:r>
              <a:rPr lang="bg-BG" dirty="0"/>
              <a:t>когато имаме</a:t>
            </a:r>
            <a:r>
              <a:rPr lang="en-US" dirty="0"/>
              <a:t> </a:t>
            </a:r>
            <a:r>
              <a:rPr lang="bg-BG" dirty="0"/>
              <a:t>Контрол</a:t>
            </a:r>
            <a:r>
              <a:rPr lang="en-US" dirty="0"/>
              <a:t> </a:t>
            </a:r>
            <a:r>
              <a:rPr lang="bg-BG" dirty="0"/>
              <a:t>над своите </a:t>
            </a:r>
            <a:r>
              <a:rPr lang="en-US" dirty="0"/>
              <a:t>Server</a:t>
            </a:r>
            <a:r>
              <a:rPr lang="bg-BG" dirty="0"/>
              <a:t>-и</a:t>
            </a:r>
            <a:r>
              <a:rPr lang="en-US" dirty="0"/>
              <a:t>. </a:t>
            </a:r>
            <a:r>
              <a:rPr lang="bg-BG" dirty="0"/>
              <a:t>Ако ползваме</a:t>
            </a:r>
            <a:r>
              <a:rPr lang="en-US" dirty="0"/>
              <a:t> Shared Hosting</a:t>
            </a:r>
            <a:r>
              <a:rPr lang="bg-BG" dirty="0"/>
              <a:t>,</a:t>
            </a:r>
            <a:r>
              <a:rPr lang="en-US" dirty="0"/>
              <a:t> </a:t>
            </a:r>
            <a:r>
              <a:rPr lang="bg-BG" dirty="0"/>
              <a:t>обикновено това не е приложимо</a:t>
            </a:r>
            <a:r>
              <a:rPr lang="en-US" dirty="0"/>
              <a:t>.</a:t>
            </a:r>
          </a:p>
          <a:p>
            <a:pPr marL="0" indent="0">
              <a:buNone/>
            </a:pPr>
            <a:r>
              <a:rPr lang="en-US" b="1" dirty="0">
                <a:solidFill>
                  <a:srgbClr val="EF7F1A"/>
                </a:solidFill>
              </a:rPr>
              <a:t>DNS</a:t>
            </a:r>
            <a:r>
              <a:rPr lang="en-US" dirty="0"/>
              <a:t>: </a:t>
            </a:r>
            <a:r>
              <a:rPr lang="bg-BG" dirty="0"/>
              <a:t>Ако</a:t>
            </a:r>
            <a:r>
              <a:rPr lang="en-US" dirty="0"/>
              <a:t> Host</a:t>
            </a:r>
            <a:r>
              <a:rPr lang="bg-BG" dirty="0"/>
              <a:t>-</a:t>
            </a:r>
            <a:r>
              <a:rPr lang="bg-BG" dirty="0" err="1"/>
              <a:t>ваме</a:t>
            </a:r>
            <a:r>
              <a:rPr lang="en-US" dirty="0"/>
              <a:t> </a:t>
            </a:r>
            <a:r>
              <a:rPr lang="bg-BG" dirty="0"/>
              <a:t>нашия</a:t>
            </a:r>
            <a:r>
              <a:rPr lang="en-US" dirty="0"/>
              <a:t> DNS </a:t>
            </a:r>
            <a:r>
              <a:rPr lang="bg-BG" dirty="0"/>
              <a:t>на</a:t>
            </a:r>
            <a:r>
              <a:rPr lang="en-US" dirty="0"/>
              <a:t> External Servers</a:t>
            </a:r>
            <a:r>
              <a:rPr lang="bg-BG" dirty="0"/>
              <a:t>,</a:t>
            </a:r>
            <a:r>
              <a:rPr lang="en-US" dirty="0"/>
              <a:t> </a:t>
            </a:r>
            <a:r>
              <a:rPr lang="bg-BG" dirty="0"/>
              <a:t>така облекчаваме</a:t>
            </a:r>
            <a:r>
              <a:rPr lang="en-US" dirty="0"/>
              <a:t> </a:t>
            </a:r>
            <a:r>
              <a:rPr lang="bg-BG" dirty="0"/>
              <a:t>натоварването</a:t>
            </a:r>
            <a:r>
              <a:rPr lang="en-US" dirty="0"/>
              <a:t> </a:t>
            </a:r>
            <a:r>
              <a:rPr lang="bg-BG" dirty="0"/>
              <a:t>на нашия</a:t>
            </a:r>
            <a:r>
              <a:rPr lang="en-US" dirty="0"/>
              <a:t> Primary Web Server. </a:t>
            </a:r>
            <a:r>
              <a:rPr lang="bg-BG" dirty="0"/>
              <a:t>Промяната е рутинна</a:t>
            </a:r>
            <a:r>
              <a:rPr lang="en-US" dirty="0"/>
              <a:t>, </a:t>
            </a:r>
            <a:r>
              <a:rPr lang="bg-BG" dirty="0"/>
              <a:t>но така</a:t>
            </a:r>
            <a:r>
              <a:rPr lang="en-US" dirty="0"/>
              <a:t> </a:t>
            </a:r>
            <a:r>
              <a:rPr lang="bg-BG" dirty="0"/>
              <a:t>облекчаваме</a:t>
            </a:r>
            <a:r>
              <a:rPr lang="en-US" dirty="0"/>
              <a:t> </a:t>
            </a:r>
            <a:r>
              <a:rPr lang="bg-BG" dirty="0"/>
              <a:t>част от Трафика</a:t>
            </a:r>
            <a:r>
              <a:rPr lang="en-US" dirty="0"/>
              <a:t> </a:t>
            </a:r>
            <a:r>
              <a:rPr lang="bg-BG" dirty="0"/>
              <a:t>и</a:t>
            </a:r>
            <a:r>
              <a:rPr lang="en-US" dirty="0"/>
              <a:t> </a:t>
            </a:r>
            <a:r>
              <a:rPr lang="bg-BG" dirty="0"/>
              <a:t>Натоварването на Процесора (</a:t>
            </a:r>
            <a:r>
              <a:rPr lang="en-US" dirty="0"/>
              <a:t>CPU load).</a:t>
            </a:r>
          </a:p>
          <a:p>
            <a:pPr marL="0" indent="0">
              <a:buNone/>
            </a:pPr>
            <a:r>
              <a:rPr lang="bg-BG" dirty="0"/>
              <a:t>Бележка:</a:t>
            </a:r>
          </a:p>
          <a:p>
            <a:pPr marL="0" indent="0">
              <a:buNone/>
            </a:pPr>
            <a:r>
              <a:rPr lang="bg-BG" dirty="0"/>
              <a:t>Обръщаме внимание, че в наши дни е рядкост практиката да поддържаме Собствен </a:t>
            </a:r>
            <a:r>
              <a:rPr lang="en-US" dirty="0"/>
              <a:t>DNS.</a:t>
            </a:r>
          </a:p>
          <a:p>
            <a:pPr marL="0" indent="0">
              <a:buNone/>
            </a:pPr>
            <a:r>
              <a:rPr lang="en-US" b="1" dirty="0">
                <a:solidFill>
                  <a:srgbClr val="EF7F1A"/>
                </a:solidFill>
              </a:rPr>
              <a:t>Web Server</a:t>
            </a:r>
            <a:r>
              <a:rPr lang="en-US" dirty="0"/>
              <a:t>: Web Server</a:t>
            </a:r>
            <a:r>
              <a:rPr lang="bg-BG" dirty="0"/>
              <a:t>-</a:t>
            </a:r>
            <a:r>
              <a:rPr lang="bg-BG" dirty="0" err="1"/>
              <a:t>ът</a:t>
            </a:r>
            <a:r>
              <a:rPr lang="bg-BG" dirty="0"/>
              <a:t> ни трябва да бъде конфигуриран с оглед</a:t>
            </a:r>
            <a:r>
              <a:rPr lang="en-US" dirty="0"/>
              <a:t> </a:t>
            </a:r>
            <a:r>
              <a:rPr lang="bg-BG" dirty="0"/>
              <a:t>ВИСОКА ПРОИЗВОДИТЕЛНОСТ</a:t>
            </a:r>
            <a:r>
              <a:rPr lang="en-US" dirty="0"/>
              <a:t>. </a:t>
            </a:r>
            <a:r>
              <a:rPr lang="bg-BG" dirty="0"/>
              <a:t>За целта, разполагаме с множество</a:t>
            </a:r>
            <a:r>
              <a:rPr lang="en-US" dirty="0"/>
              <a:t> </a:t>
            </a:r>
            <a:r>
              <a:rPr lang="bg-BG" dirty="0" err="1"/>
              <a:t>Техинки</a:t>
            </a:r>
            <a:r>
              <a:rPr lang="bg-BG" dirty="0"/>
              <a:t>, в т.ч.</a:t>
            </a:r>
            <a:r>
              <a:rPr lang="en-US" dirty="0"/>
              <a:t> </a:t>
            </a:r>
            <a:r>
              <a:rPr lang="bg-BG" dirty="0"/>
              <a:t>Кеширане на </a:t>
            </a:r>
            <a:r>
              <a:rPr lang="en-US" dirty="0"/>
              <a:t>Web Server</a:t>
            </a:r>
            <a:r>
              <a:rPr lang="bg-BG" dirty="0"/>
              <a:t>-а (</a:t>
            </a:r>
            <a:r>
              <a:rPr lang="en-US" dirty="0"/>
              <a:t>Web Server Caching), </a:t>
            </a:r>
            <a:r>
              <a:rPr lang="bg-BG" dirty="0"/>
              <a:t>използване на </a:t>
            </a:r>
            <a:r>
              <a:rPr lang="en-US" dirty="0" err="1">
                <a:hlinkClick r:id="rId5"/>
              </a:rPr>
              <a:t>Gzip</a:t>
            </a:r>
            <a:r>
              <a:rPr lang="en-US" dirty="0">
                <a:hlinkClick r:id="rId5"/>
              </a:rPr>
              <a:t> </a:t>
            </a:r>
            <a:r>
              <a:rPr lang="bg-BG" dirty="0">
                <a:hlinkClick r:id="rId5"/>
              </a:rPr>
              <a:t>Компресия</a:t>
            </a:r>
            <a:r>
              <a:rPr lang="en-US" dirty="0"/>
              <a:t> </a:t>
            </a:r>
            <a:r>
              <a:rPr lang="bg-BG" dirty="0"/>
              <a:t>(</a:t>
            </a:r>
            <a:r>
              <a:rPr lang="en-US" dirty="0" err="1">
                <a:hlinkClick r:id="rId6"/>
              </a:rPr>
              <a:t>Gzip</a:t>
            </a:r>
            <a:r>
              <a:rPr lang="en-US" dirty="0">
                <a:hlinkClick r:id="rId6"/>
              </a:rPr>
              <a:t> Compression</a:t>
            </a:r>
            <a:r>
              <a:rPr lang="bg-BG" dirty="0"/>
              <a:t>)</a:t>
            </a:r>
            <a:r>
              <a:rPr lang="en-US" dirty="0"/>
              <a:t> </a:t>
            </a:r>
            <a:r>
              <a:rPr lang="bg-BG" dirty="0"/>
              <a:t>и Указване на</a:t>
            </a:r>
            <a:r>
              <a:rPr lang="en-US" dirty="0"/>
              <a:t> </a:t>
            </a:r>
            <a:r>
              <a:rPr lang="en-US" dirty="0">
                <a:hlinkClick r:id="rId7"/>
              </a:rPr>
              <a:t>Cache Header</a:t>
            </a:r>
            <a:r>
              <a:rPr lang="bg-BG" dirty="0"/>
              <a:t>-и, което</a:t>
            </a:r>
            <a:r>
              <a:rPr lang="en-US" dirty="0"/>
              <a:t> </a:t>
            </a:r>
            <a:r>
              <a:rPr lang="bg-BG" dirty="0"/>
              <a:t>намалява Натоварването</a:t>
            </a:r>
            <a:r>
              <a:rPr lang="en-US" dirty="0"/>
              <a:t> </a:t>
            </a:r>
            <a:r>
              <a:rPr lang="bg-BG" dirty="0"/>
              <a:t>за един Посетител (</a:t>
            </a:r>
            <a:r>
              <a:rPr lang="en-US" dirty="0"/>
              <a:t>Load per Visitor</a:t>
            </a:r>
            <a:r>
              <a:rPr lang="bg-BG" dirty="0"/>
              <a:t>)</a:t>
            </a:r>
            <a:r>
              <a:rPr lang="en-US" dirty="0"/>
              <a:t>. </a:t>
            </a:r>
            <a:r>
              <a:rPr lang="bg-BG" dirty="0"/>
              <a:t>Препоръчва се да проведем Търсене на Оптимизации за конкретния наш </a:t>
            </a:r>
            <a:r>
              <a:rPr lang="en-US" dirty="0"/>
              <a:t>Web Server (</a:t>
            </a:r>
            <a:r>
              <a:rPr lang="bg-BG" dirty="0"/>
              <a:t>например, за повече информация за:</a:t>
            </a:r>
            <a:r>
              <a:rPr lang="en-US" dirty="0"/>
              <a:t> "apache optimization”). </a:t>
            </a:r>
            <a:r>
              <a:rPr lang="bg-BG" dirty="0"/>
              <a:t>(за разликите между</a:t>
            </a:r>
            <a:r>
              <a:rPr lang="en-US" dirty="0"/>
              <a:t> Apache </a:t>
            </a:r>
            <a:r>
              <a:rPr lang="bg-BG" dirty="0"/>
              <a:t>и</a:t>
            </a:r>
            <a:r>
              <a:rPr lang="en-US" dirty="0"/>
              <a:t> Nginx</a:t>
            </a:r>
            <a:r>
              <a:rPr lang="bg-BG" dirty="0"/>
              <a:t>, вж. </a:t>
            </a:r>
            <a:r>
              <a:rPr lang="bg-BG" dirty="0">
                <a:hlinkClick r:id="rId8"/>
              </a:rPr>
              <a:t>тук</a:t>
            </a:r>
            <a:r>
              <a:rPr lang="bg-BG" dirty="0"/>
              <a:t> или </a:t>
            </a:r>
            <a:r>
              <a:rPr lang="bg-BG" dirty="0">
                <a:hlinkClick r:id="rId9"/>
              </a:rPr>
              <a:t>тук</a:t>
            </a:r>
            <a:r>
              <a:rPr lang="bg-BG" dirty="0"/>
              <a:t>)</a:t>
            </a:r>
            <a:endParaRPr lang="en-US" dirty="0"/>
          </a:p>
          <a:p>
            <a:pPr marL="0" indent="0">
              <a:buNone/>
            </a:pPr>
            <a:r>
              <a:rPr lang="en-US" b="1" dirty="0">
                <a:solidFill>
                  <a:srgbClr val="EF7F1A"/>
                </a:solidFill>
              </a:rPr>
              <a:t>PHP</a:t>
            </a:r>
            <a:r>
              <a:rPr lang="en-US" dirty="0"/>
              <a:t>: </a:t>
            </a:r>
            <a:r>
              <a:rPr lang="bg-BG" dirty="0"/>
              <a:t>Налице са множество</a:t>
            </a:r>
            <a:r>
              <a:rPr lang="en-US" dirty="0"/>
              <a:t> </a:t>
            </a:r>
            <a:r>
              <a:rPr lang="en-US" u="sng" dirty="0">
                <a:hlinkClick r:id="rId10"/>
              </a:rPr>
              <a:t>PHP accelerators</a:t>
            </a:r>
            <a:r>
              <a:rPr lang="bg-BG" dirty="0"/>
              <a:t>, с чиято помощ можем радикално да подобрим Производителността на нашите</a:t>
            </a:r>
            <a:r>
              <a:rPr lang="en-US" dirty="0"/>
              <a:t> PHP </a:t>
            </a:r>
            <a:r>
              <a:rPr lang="bg-BG" dirty="0"/>
              <a:t>Файлове</a:t>
            </a:r>
            <a:r>
              <a:rPr lang="en-US" dirty="0"/>
              <a:t>. </a:t>
            </a:r>
            <a:r>
              <a:rPr lang="bg-BG" dirty="0"/>
              <a:t>Същото ще повлияе всички</a:t>
            </a:r>
            <a:r>
              <a:rPr lang="en-US" dirty="0"/>
              <a:t> PHP </a:t>
            </a:r>
            <a:r>
              <a:rPr lang="bg-BG" dirty="0"/>
              <a:t>Файлове, а не само нашата</a:t>
            </a:r>
            <a:r>
              <a:rPr lang="en-US" dirty="0"/>
              <a:t> WordPress </a:t>
            </a:r>
            <a:r>
              <a:rPr lang="bg-BG" dirty="0"/>
              <a:t>Инсталация</a:t>
            </a:r>
            <a:r>
              <a:rPr lang="en-US" dirty="0"/>
              <a:t>. </a:t>
            </a:r>
            <a:r>
              <a:rPr lang="bg-BG" dirty="0"/>
              <a:t>Провеждаме Търсене на повече информация за </a:t>
            </a:r>
            <a:r>
              <a:rPr lang="en-US" dirty="0"/>
              <a:t>PHP optimization</a:t>
            </a:r>
            <a:r>
              <a:rPr lang="bg-BG" dirty="0"/>
              <a:t>, например, на:</a:t>
            </a:r>
            <a:r>
              <a:rPr lang="en-US" dirty="0"/>
              <a:t> </a:t>
            </a:r>
            <a:r>
              <a:rPr lang="en-US" u="sng" dirty="0">
                <a:hlinkClick r:id="rId11"/>
              </a:rPr>
              <a:t>APC</a:t>
            </a:r>
            <a:r>
              <a:rPr lang="en-US" dirty="0"/>
              <a:t>. </a:t>
            </a:r>
            <a:r>
              <a:rPr lang="bg-BG" dirty="0"/>
              <a:t>Считано от </a:t>
            </a:r>
            <a:r>
              <a:rPr lang="en-US" dirty="0"/>
              <a:t>PHP 5.5, </a:t>
            </a:r>
            <a:r>
              <a:rPr lang="bg-BG" dirty="0" err="1"/>
              <a:t>Кеширащата</a:t>
            </a:r>
            <a:r>
              <a:rPr lang="bg-BG" dirty="0"/>
              <a:t> машина </a:t>
            </a:r>
            <a:r>
              <a:rPr lang="en-US" u="sng" dirty="0" err="1">
                <a:hlinkClick r:id="rId8"/>
              </a:rPr>
              <a:t>OPcache</a:t>
            </a:r>
            <a:r>
              <a:rPr lang="en-US" dirty="0"/>
              <a:t> </a:t>
            </a:r>
            <a:r>
              <a:rPr lang="bg-BG" dirty="0"/>
              <a:t>е вградена в</a:t>
            </a:r>
            <a:r>
              <a:rPr lang="en-US" dirty="0"/>
              <a:t> PHP</a:t>
            </a:r>
            <a:r>
              <a:rPr lang="bg-BG" dirty="0"/>
              <a:t> (вж. </a:t>
            </a:r>
            <a:r>
              <a:rPr lang="bg-BG" dirty="0">
                <a:hlinkClick r:id="rId12"/>
              </a:rPr>
              <a:t>тук</a:t>
            </a:r>
            <a:r>
              <a:rPr lang="bg-BG" dirty="0"/>
              <a:t>)</a:t>
            </a:r>
            <a:r>
              <a:rPr lang="en-US" dirty="0"/>
              <a:t>.</a:t>
            </a:r>
          </a:p>
          <a:p>
            <a:pPr marL="0" indent="0">
              <a:buNone/>
            </a:pPr>
            <a:r>
              <a:rPr lang="en-US" b="1" dirty="0">
                <a:solidFill>
                  <a:srgbClr val="EF7F1A"/>
                </a:solidFill>
              </a:rPr>
              <a:t>MySQL</a:t>
            </a:r>
            <a:r>
              <a:rPr lang="en-US" dirty="0"/>
              <a:t>: MySQL </a:t>
            </a:r>
            <a:r>
              <a:rPr lang="bg-BG" dirty="0"/>
              <a:t>Оптимизацията</a:t>
            </a:r>
            <a:r>
              <a:rPr lang="en-US" dirty="0"/>
              <a:t> </a:t>
            </a:r>
            <a:r>
              <a:rPr lang="bg-BG" dirty="0"/>
              <a:t>е своего рода „черна магия“</a:t>
            </a:r>
            <a:r>
              <a:rPr lang="en-US" dirty="0"/>
              <a:t>. </a:t>
            </a:r>
            <a:r>
              <a:rPr lang="bg-BG" dirty="0"/>
              <a:t>Няколко незначителни промени в Настройките на Кеша на Заявките</a:t>
            </a:r>
            <a:r>
              <a:rPr lang="en-US" dirty="0"/>
              <a:t> </a:t>
            </a:r>
            <a:r>
              <a:rPr lang="bg-BG" dirty="0"/>
              <a:t>(за </a:t>
            </a:r>
            <a:r>
              <a:rPr lang="en-US" dirty="0"/>
              <a:t>Query Cache</a:t>
            </a:r>
            <a:r>
              <a:rPr lang="bg-BG" dirty="0"/>
              <a:t>, вж. </a:t>
            </a:r>
            <a:r>
              <a:rPr lang="bg-BG" dirty="0">
                <a:hlinkClick r:id="rId13"/>
              </a:rPr>
              <a:t>тук</a:t>
            </a:r>
            <a:r>
              <a:rPr lang="bg-BG" dirty="0"/>
              <a:t>),</a:t>
            </a:r>
            <a:r>
              <a:rPr lang="en-US" dirty="0"/>
              <a:t> </a:t>
            </a:r>
            <a:r>
              <a:rPr lang="bg-BG" dirty="0"/>
              <a:t>може да окажат</a:t>
            </a:r>
            <a:r>
              <a:rPr lang="en-US" dirty="0"/>
              <a:t> </a:t>
            </a:r>
            <a:r>
              <a:rPr lang="bg-BG" dirty="0"/>
              <a:t>драматичен ефект върху Производителността на</a:t>
            </a:r>
            <a:r>
              <a:rPr lang="en-US" dirty="0"/>
              <a:t> WordPress</a:t>
            </a:r>
            <a:r>
              <a:rPr lang="bg-BG" dirty="0"/>
              <a:t>,</a:t>
            </a:r>
            <a:r>
              <a:rPr lang="en-US" dirty="0"/>
              <a:t> </a:t>
            </a:r>
            <a:r>
              <a:rPr lang="bg-BG" dirty="0"/>
              <a:t>защото</a:t>
            </a:r>
            <a:r>
              <a:rPr lang="en-US" dirty="0"/>
              <a:t> WordPress </a:t>
            </a:r>
            <a:r>
              <a:rPr lang="bg-BG" dirty="0"/>
              <a:t>повтаря</a:t>
            </a:r>
            <a:r>
              <a:rPr lang="en-US" dirty="0"/>
              <a:t> </a:t>
            </a:r>
            <a:r>
              <a:rPr lang="bg-BG" dirty="0"/>
              <a:t>множество Заявки</a:t>
            </a:r>
            <a:r>
              <a:rPr lang="en-US" dirty="0"/>
              <a:t> </a:t>
            </a:r>
            <a:r>
              <a:rPr lang="bg-BG" dirty="0"/>
              <a:t>(</a:t>
            </a:r>
            <a:r>
              <a:rPr lang="en-US" dirty="0"/>
              <a:t>Queries</a:t>
            </a:r>
            <a:r>
              <a:rPr lang="bg-BG" dirty="0"/>
              <a:t>)</a:t>
            </a:r>
            <a:r>
              <a:rPr lang="en-US" dirty="0"/>
              <a:t> </a:t>
            </a:r>
            <a:r>
              <a:rPr lang="bg-BG" dirty="0"/>
              <a:t>при всяко Обръщение</a:t>
            </a:r>
            <a:r>
              <a:rPr lang="en-US" dirty="0"/>
              <a:t> </a:t>
            </a:r>
            <a:r>
              <a:rPr lang="bg-BG" dirty="0"/>
              <a:t>(</a:t>
            </a:r>
            <a:r>
              <a:rPr lang="en-US" dirty="0"/>
              <a:t>Request</a:t>
            </a:r>
            <a:r>
              <a:rPr lang="bg-BG" dirty="0"/>
              <a:t>)</a:t>
            </a:r>
            <a:r>
              <a:rPr lang="en-US" dirty="0"/>
              <a:t>. </a:t>
            </a:r>
            <a:r>
              <a:rPr lang="bg-BG" dirty="0"/>
              <a:t>Всеки сам</a:t>
            </a:r>
            <a:r>
              <a:rPr lang="en-US" dirty="0"/>
              <a:t> </a:t>
            </a:r>
            <a:r>
              <a:rPr lang="bg-BG" dirty="0"/>
              <a:t>трябва да търси насоки за </a:t>
            </a:r>
            <a:r>
              <a:rPr lang="en-US" dirty="0" err="1"/>
              <a:t>myqsl</a:t>
            </a:r>
            <a:r>
              <a:rPr lang="en-US" dirty="0"/>
              <a:t> optimization.</a:t>
            </a:r>
          </a:p>
          <a:p>
            <a:pPr marL="0" indent="0">
              <a:buNone/>
            </a:pPr>
            <a:r>
              <a:rPr lang="bg-BG" dirty="0"/>
              <a:t>Великолепен пример как</a:t>
            </a:r>
            <a:r>
              <a:rPr lang="en-US" dirty="0"/>
              <a:t> WordPress </a:t>
            </a:r>
            <a:r>
              <a:rPr lang="bg-BG" dirty="0"/>
              <a:t>е Оптимизиран,</a:t>
            </a:r>
            <a:r>
              <a:rPr lang="en-US" dirty="0"/>
              <a:t> </a:t>
            </a:r>
            <a:r>
              <a:rPr lang="bg-BG" dirty="0"/>
              <a:t>бе представен от</a:t>
            </a:r>
            <a:r>
              <a:rPr lang="en-US" dirty="0"/>
              <a:t> </a:t>
            </a:r>
            <a:r>
              <a:rPr lang="en-US" dirty="0" err="1">
                <a:hlinkClick r:id="rId14"/>
              </a:rPr>
              <a:t>Iliya</a:t>
            </a:r>
            <a:r>
              <a:rPr lang="en-US" dirty="0">
                <a:hlinkClick r:id="rId14"/>
              </a:rPr>
              <a:t> </a:t>
            </a:r>
            <a:r>
              <a:rPr lang="en-US" dirty="0" err="1">
                <a:hlinkClick r:id="rId14"/>
              </a:rPr>
              <a:t>Polihronov</a:t>
            </a:r>
            <a:r>
              <a:rPr lang="en-US" dirty="0"/>
              <a:t> </a:t>
            </a:r>
            <a:r>
              <a:rPr lang="bg-BG" dirty="0"/>
              <a:t>на</a:t>
            </a:r>
            <a:r>
              <a:rPr lang="en-US" dirty="0"/>
              <a:t> </a:t>
            </a:r>
            <a:r>
              <a:rPr lang="en-US" dirty="0" err="1"/>
              <a:t>WordCamp</a:t>
            </a:r>
            <a:r>
              <a:rPr lang="en-US" dirty="0"/>
              <a:t> San Francisco 2012. </a:t>
            </a:r>
            <a:r>
              <a:rPr lang="en-US" dirty="0" err="1"/>
              <a:t>Iliya</a:t>
            </a:r>
            <a:r>
              <a:rPr lang="en-US" dirty="0"/>
              <a:t>, </a:t>
            </a:r>
            <a:r>
              <a:rPr lang="bg-BG" dirty="0"/>
              <a:t>наред с всичко друго</a:t>
            </a:r>
            <a:r>
              <a:rPr lang="en-US" dirty="0"/>
              <a:t>, </a:t>
            </a:r>
            <a:r>
              <a:rPr lang="bg-BG" dirty="0"/>
              <a:t>представя</a:t>
            </a:r>
            <a:r>
              <a:rPr lang="en-US" dirty="0"/>
              <a:t> Server Optimization </a:t>
            </a:r>
            <a:r>
              <a:rPr lang="bg-BG" dirty="0"/>
              <a:t>за</a:t>
            </a:r>
            <a:r>
              <a:rPr lang="en-US" dirty="0"/>
              <a:t> WordPress.com. </a:t>
            </a:r>
            <a:r>
              <a:rPr lang="bg-BG" dirty="0"/>
              <a:t>С кратко негово</a:t>
            </a:r>
            <a:r>
              <a:rPr lang="en-US" dirty="0"/>
              <a:t> </a:t>
            </a:r>
            <a:r>
              <a:rPr lang="bg-BG" dirty="0"/>
              <a:t>Представяне</a:t>
            </a:r>
            <a:r>
              <a:rPr lang="en-US" dirty="0"/>
              <a:t> </a:t>
            </a:r>
            <a:r>
              <a:rPr lang="bg-BG" dirty="0"/>
              <a:t>можем да се запознаем на Адрес</a:t>
            </a:r>
            <a:r>
              <a:rPr lang="en-US" dirty="0"/>
              <a:t>:</a:t>
            </a:r>
            <a:r>
              <a:rPr lang="bg-BG" dirty="0"/>
              <a:t> </a:t>
            </a:r>
            <a:r>
              <a:rPr lang="en-US" u="sng" dirty="0">
                <a:hlinkClick r:id="rId15"/>
              </a:rPr>
              <a:t>http://wordpress.tv/2012/09/01/iliya-polihronov-high-performance-wordpress/</a:t>
            </a:r>
            <a:endParaRPr lang="en-US" dirty="0"/>
          </a:p>
        </p:txBody>
      </p:sp>
      <p:sp>
        <p:nvSpPr>
          <p:cNvPr id="11" name="Slide Number Placeholder 4">
            <a:extLst>
              <a:ext uri="{FF2B5EF4-FFF2-40B4-BE49-F238E27FC236}">
                <a16:creationId xmlns:a16="http://schemas.microsoft.com/office/drawing/2014/main" id="{23D072CB-D144-4A32-A160-0BD6354DCDF4}"/>
              </a:ext>
            </a:extLst>
          </p:cNvPr>
          <p:cNvSpPr>
            <a:spLocks noGrp="1"/>
          </p:cNvSpPr>
          <p:nvPr>
            <p:ph type="sldNum" sz="quarter" idx="12"/>
          </p:nvPr>
        </p:nvSpPr>
        <p:spPr/>
        <p:txBody>
          <a:bodyPr/>
          <a:lstStyle/>
          <a:p>
            <a:r>
              <a:rPr lang="bg-BG" dirty="0"/>
              <a:t>Стр. </a:t>
            </a:r>
            <a:fld id="{71734E5D-357F-4193-8BCE-89C0C4C454A4}" type="slidenum">
              <a:rPr lang="en-US" smtClean="0"/>
              <a:t>6</a:t>
            </a:fld>
            <a:r>
              <a:rPr lang="bg-BG" dirty="0"/>
              <a:t> от 5</a:t>
            </a:r>
            <a:endParaRPr lang="en-US" dirty="0"/>
          </a:p>
        </p:txBody>
      </p:sp>
      <p:pic>
        <p:nvPicPr>
          <p:cNvPr id="7" name="Picture 3">
            <a:extLst>
              <a:ext uri="{FF2B5EF4-FFF2-40B4-BE49-F238E27FC236}">
                <a16:creationId xmlns:a16="http://schemas.microsoft.com/office/drawing/2014/main" id="{6E9EEE30-AA5E-4DDB-BCC8-21EFDACE391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3">
            <a:extLst>
              <a:ext uri="{FF2B5EF4-FFF2-40B4-BE49-F238E27FC236}">
                <a16:creationId xmlns:a16="http://schemas.microsoft.com/office/drawing/2014/main" id="{960D225B-4C55-4BB6-96A3-58EA131E82C8}"/>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
        <p:nvSpPr>
          <p:cNvPr id="12" name="Title 1">
            <a:extLst>
              <a:ext uri="{FF2B5EF4-FFF2-40B4-BE49-F238E27FC236}">
                <a16:creationId xmlns:a16="http://schemas.microsoft.com/office/drawing/2014/main" id="{D8F65864-D5AB-4C76-AB90-0CF813E9C11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EF7F1A"/>
                </a:solidFill>
              </a:rPr>
              <a:t>WordPress Optimization/Server Optimization</a:t>
            </a:r>
            <a:endParaRPr lang="en-US" sz="3200" dirty="0">
              <a:solidFill>
                <a:srgbClr val="EF7F1A"/>
              </a:solidFill>
            </a:endParaRPr>
          </a:p>
        </p:txBody>
      </p:sp>
    </p:spTree>
    <p:extLst>
      <p:ext uri="{BB962C8B-B14F-4D97-AF65-F5344CB8AC3E}">
        <p14:creationId xmlns:p14="http://schemas.microsoft.com/office/powerpoint/2010/main" val="59785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AC5A306-B332-4F17-AA20-39E9172B22F7}"/>
              </a:ext>
            </a:extLst>
          </p:cNvPr>
          <p:cNvPicPr>
            <a:picLocks noChangeAspect="1"/>
          </p:cNvPicPr>
          <p:nvPr/>
        </p:nvPicPr>
        <p:blipFill>
          <a:blip r:embed="rId4"/>
          <a:stretch>
            <a:fillRect/>
          </a:stretch>
        </p:blipFill>
        <p:spPr>
          <a:xfrm>
            <a:off x="0" y="438686"/>
            <a:ext cx="9144000" cy="59806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30162"/>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ea typeface="Verdana" panose="020B0604030504040204" pitchFamily="34" charset="0"/>
                <a:cs typeface="Verdana" panose="020B0604030504040204" pitchFamily="34" charset="0"/>
              </a:rPr>
              <a:t>Защо </a:t>
            </a:r>
            <a:r>
              <a:rPr lang="en-US" sz="2800" cap="small" spc="150" dirty="0">
                <a:ea typeface="Verdana" panose="020B0604030504040204" pitchFamily="34" charset="0"/>
                <a:cs typeface="Verdana" panose="020B0604030504040204" pitchFamily="34" charset="0"/>
              </a:rPr>
              <a:t>WordPress?</a:t>
            </a: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7</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Подзаглавие 2"/>
          <p:cNvSpPr>
            <a:spLocks/>
          </p:cNvSpPr>
          <p:nvPr/>
        </p:nvSpPr>
        <p:spPr bwMode="auto">
          <a:xfrm>
            <a:off x="2895600" y="1600200"/>
            <a:ext cx="3276599" cy="504825"/>
          </a:xfrm>
          <a:prstGeom prst="rect">
            <a:avLst/>
          </a:prstGeom>
          <a:noFill/>
          <a:ln w="9525">
            <a:noFill/>
            <a:miter lim="800000"/>
            <a:headEnd/>
            <a:tailEnd/>
          </a:ln>
        </p:spPr>
        <p:txBody>
          <a:bodyPr/>
          <a:lstStyle/>
          <a:p>
            <a:pPr algn="just">
              <a:spcBef>
                <a:spcPct val="20000"/>
              </a:spcBef>
              <a:buFont typeface="Arial" charset="0"/>
              <a:buNone/>
            </a:pPr>
            <a:r>
              <a:rPr lang="bg-BG" sz="3200" dirty="0">
                <a:latin typeface="Verdana" panose="020B0604030504040204" pitchFamily="34" charset="0"/>
                <a:ea typeface="Verdana" panose="020B0604030504040204" pitchFamily="34" charset="0"/>
                <a:cs typeface="Verdana" panose="020B0604030504040204" pitchFamily="34" charset="0"/>
              </a:rPr>
              <a:t>Какво целим?</a:t>
            </a:r>
          </a:p>
        </p:txBody>
      </p:sp>
      <p:sp>
        <p:nvSpPr>
          <p:cNvPr id="13" name="Подзаглавие 2"/>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latin typeface="Verdana" panose="020B0604030504040204" pitchFamily="34" charset="0"/>
                <a:ea typeface="Verdana" panose="020B0604030504040204" pitchFamily="34" charset="0"/>
                <a:cs typeface="Verdana" panose="020B0604030504040204" pitchFamily="34" charset="0"/>
              </a:rPr>
              <a:t>Self-Hosted </a:t>
            </a:r>
            <a:r>
              <a:rPr lang="bg-BG" sz="2200" dirty="0">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latin typeface="Verdana" panose="020B0604030504040204" pitchFamily="34" charset="0"/>
                <a:ea typeface="Verdana" panose="020B0604030504040204" pitchFamily="34" charset="0"/>
                <a:cs typeface="Verdana" panose="020B0604030504040204" pitchFamily="34" charset="0"/>
              </a:rPr>
              <a:t>Open-Source </a:t>
            </a:r>
            <a:r>
              <a:rPr lang="bg-BG" sz="2200" dirty="0">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latin typeface="Verdana" panose="020B0604030504040204" pitchFamily="34" charset="0"/>
                <a:ea typeface="Verdana" panose="020B0604030504040204" pitchFamily="34" charset="0"/>
                <a:cs typeface="Verdana" panose="020B0604030504040204" pitchFamily="34" charset="0"/>
              </a:rPr>
              <a:t>GPL.</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latin typeface="Verdana" panose="020B0604030504040204" pitchFamily="34" charset="0"/>
                <a:ea typeface="Verdana" panose="020B0604030504040204" pitchFamily="34" charset="0"/>
                <a:cs typeface="Verdana" panose="020B0604030504040204" pitchFamily="34" charset="0"/>
              </a:rPr>
              <a:t>MySQL </a:t>
            </a:r>
            <a:r>
              <a:rPr lang="bg-BG" sz="2200" dirty="0">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latin typeface="Verdana" panose="020B0604030504040204" pitchFamily="34" charset="0"/>
                <a:ea typeface="Verdana" panose="020B0604030504040204" pitchFamily="34" charset="0"/>
                <a:cs typeface="Verdana" panose="020B0604030504040204" pitchFamily="34" charset="0"/>
              </a:rPr>
              <a:t>PHP</a:t>
            </a:r>
            <a:r>
              <a:rPr lang="bg-BG" sz="2200" dirty="0">
                <a:latin typeface="Verdana" panose="020B0604030504040204" pitchFamily="34" charset="0"/>
                <a:ea typeface="Verdana" panose="020B0604030504040204" pitchFamily="34" charset="0"/>
                <a:cs typeface="Verdana" panose="020B0604030504040204" pitchFamily="34" charset="0"/>
              </a:rPr>
              <a:t>.</a:t>
            </a:r>
          </a:p>
        </p:txBody>
      </p:sp>
      <p:sp>
        <p:nvSpPr>
          <p:cNvPr id="12" name="Подзаглавие 2">
            <a:extLst>
              <a:ext uri="{FF2B5EF4-FFF2-40B4-BE49-F238E27FC236}">
                <a16:creationId xmlns:a16="http://schemas.microsoft.com/office/drawing/2014/main" id="{F636CD41-13D7-4997-87BA-280751F6B0B1}"/>
              </a:ext>
            </a:extLst>
          </p:cNvPr>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Self-Hosted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Open-Source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GPL.</a:t>
            </a:r>
            <a:endPar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MySQL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PHP</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a:t>
            </a:r>
          </a:p>
        </p:txBody>
      </p:sp>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30162"/>
            <a:ext cx="7467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rgbClr val="FF3300"/>
                </a:solidFill>
                <a:ea typeface="Verdana" panose="020B0604030504040204" pitchFamily="34" charset="0"/>
                <a:cs typeface="Verdana" panose="020B0604030504040204" pitchFamily="34" charset="0"/>
              </a:rPr>
              <a:t>   </a:t>
            </a:r>
            <a:r>
              <a:rPr lang="bg-BG" sz="2800" cap="small" spc="150" dirty="0">
                <a:solidFill>
                  <a:srgbClr val="0000FF"/>
                </a:solidFill>
                <a:ea typeface="Verdana" panose="020B0604030504040204" pitchFamily="34" charset="0"/>
                <a:cs typeface="Verdana" panose="020B0604030504040204" pitchFamily="34" charset="0"/>
              </a:rPr>
              <a:t>Защо </a:t>
            </a:r>
            <a:r>
              <a:rPr lang="en-US" sz="2800" cap="small" spc="150" dirty="0">
                <a:solidFill>
                  <a:srgbClr val="0000FF"/>
                </a:solidFill>
                <a:ea typeface="Verdana" panose="020B0604030504040204" pitchFamily="34" charset="0"/>
                <a:cs typeface="Verdana" panose="020B0604030504040204" pitchFamily="34" charset="0"/>
              </a:rPr>
              <a:t>WordPress?</a:t>
            </a:r>
          </a:p>
        </p:txBody>
      </p:sp>
    </p:spTree>
    <p:extLst>
      <p:ext uri="{BB962C8B-B14F-4D97-AF65-F5344CB8AC3E}">
        <p14:creationId xmlns:p14="http://schemas.microsoft.com/office/powerpoint/2010/main" val="354611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2"/>
            <a:extLst>
              <a:ext uri="{FF2B5EF4-FFF2-40B4-BE49-F238E27FC236}">
                <a16:creationId xmlns:a16="http://schemas.microsoft.com/office/drawing/2014/main" id="{1428644D-90A6-48FF-8A7C-F9880A60860A}"/>
              </a:ext>
            </a:extLst>
          </p:cNvPr>
          <p:cNvPicPr>
            <a:picLocks noChangeAspect="1"/>
          </p:cNvPicPr>
          <p:nvPr/>
        </p:nvPicPr>
        <p:blipFill>
          <a:blip r:embed="rId3"/>
          <a:stretch>
            <a:fillRect/>
          </a:stretch>
        </p:blipFill>
        <p:spPr>
          <a:xfrm>
            <a:off x="4724400" y="323851"/>
            <a:ext cx="3988279" cy="3206360"/>
          </a:xfrm>
          <a:prstGeom prst="rect">
            <a:avLst/>
          </a:prstGeom>
        </p:spPr>
      </p:pic>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9" y="6096001"/>
            <a:ext cx="9169879" cy="755874"/>
          </a:xfrm>
          <a:prstGeom prst="rect">
            <a:avLst/>
          </a:prstGeom>
        </p:spPr>
      </p:pic>
      <p:pic>
        <p:nvPicPr>
          <p:cNvPr id="16" name="Content Placeholder 15">
            <a:extLst>
              <a:ext uri="{FF2B5EF4-FFF2-40B4-BE49-F238E27FC236}">
                <a16:creationId xmlns:a16="http://schemas.microsoft.com/office/drawing/2014/main" id="{91349EB9-F9ED-4C2A-ACC2-2835EB7985AF}"/>
              </a:ext>
            </a:extLst>
          </p:cNvPr>
          <p:cNvPicPr>
            <a:picLocks noGrp="1" noChangeAspect="1"/>
          </p:cNvPicPr>
          <p:nvPr>
            <p:ph sz="half" idx="1"/>
          </p:nvPr>
        </p:nvPicPr>
        <p:blipFill>
          <a:blip r:embed="rId5"/>
          <a:stretch>
            <a:fillRect/>
          </a:stretch>
        </p:blipFill>
        <p:spPr>
          <a:xfrm>
            <a:off x="2019525" y="3634581"/>
            <a:ext cx="913950" cy="457200"/>
          </a:xfrm>
          <a:prstGeom prst="rect">
            <a:avLst/>
          </a:prstGeom>
        </p:spPr>
      </p:pic>
      <p:pic>
        <p:nvPicPr>
          <p:cNvPr id="19" name="Content Placeholder 18">
            <a:hlinkClick r:id="rId2"/>
            <a:extLst>
              <a:ext uri="{FF2B5EF4-FFF2-40B4-BE49-F238E27FC236}">
                <a16:creationId xmlns:a16="http://schemas.microsoft.com/office/drawing/2014/main" id="{608196F0-E775-4FD2-A246-463B90C39890}"/>
              </a:ext>
            </a:extLst>
          </p:cNvPr>
          <p:cNvPicPr>
            <a:picLocks noGrp="1" noChangeAspect="1"/>
          </p:cNvPicPr>
          <p:nvPr>
            <p:ph sz="half" idx="2"/>
          </p:nvPr>
        </p:nvPicPr>
        <p:blipFill>
          <a:blip r:embed="rId6"/>
          <a:stretch>
            <a:fillRect/>
          </a:stretch>
        </p:blipFill>
        <p:spPr>
          <a:xfrm>
            <a:off x="4724400" y="1905000"/>
            <a:ext cx="4038600" cy="3995585"/>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8</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609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7"/>
              </a:rPr>
              <a:t>WordPress  </a:t>
            </a:r>
            <a:r>
              <a:rPr lang="bg-BG" sz="2200" b="1" dirty="0">
                <a:solidFill>
                  <a:srgbClr val="FF0000"/>
                </a:solidFill>
                <a:hlinkClick r:id="rId7"/>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3" name="Picture 12">
            <a:hlinkClick r:id="rId8"/>
            <a:extLst>
              <a:ext uri="{FF2B5EF4-FFF2-40B4-BE49-F238E27FC236}">
                <a16:creationId xmlns:a16="http://schemas.microsoft.com/office/drawing/2014/main" id="{0CDC1615-9787-45BF-8FDC-A73C95CA4CC6}"/>
              </a:ext>
            </a:extLst>
          </p:cNvPr>
          <p:cNvPicPr>
            <a:picLocks noChangeAspect="1"/>
          </p:cNvPicPr>
          <p:nvPr/>
        </p:nvPicPr>
        <p:blipFill>
          <a:blip r:embed="rId9"/>
          <a:stretch>
            <a:fillRect/>
          </a:stretch>
        </p:blipFill>
        <p:spPr>
          <a:xfrm>
            <a:off x="381000" y="2057401"/>
            <a:ext cx="4055298" cy="4114799"/>
          </a:xfrm>
          <a:prstGeom prst="rect">
            <a:avLst/>
          </a:prstGeom>
        </p:spPr>
      </p:pic>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18" name="Picture 17">
            <a:hlinkClick r:id="rId8"/>
            <a:extLst>
              <a:ext uri="{FF2B5EF4-FFF2-40B4-BE49-F238E27FC236}">
                <a16:creationId xmlns:a16="http://schemas.microsoft.com/office/drawing/2014/main" id="{08CB13E1-BD55-4298-918B-6B7BCCC97852}"/>
              </a:ext>
            </a:extLst>
          </p:cNvPr>
          <p:cNvPicPr>
            <a:picLocks noChangeAspect="1"/>
          </p:cNvPicPr>
          <p:nvPr/>
        </p:nvPicPr>
        <p:blipFill>
          <a:blip r:embed="rId11"/>
          <a:stretch>
            <a:fillRect/>
          </a:stretch>
        </p:blipFill>
        <p:spPr>
          <a:xfrm>
            <a:off x="381000" y="1524000"/>
            <a:ext cx="895350" cy="447675"/>
          </a:xfrm>
          <a:prstGeom prst="rect">
            <a:avLst/>
          </a:prstGeom>
        </p:spPr>
      </p:pic>
      <p:pic>
        <p:nvPicPr>
          <p:cNvPr id="20" name="Picture 19">
            <a:hlinkClick r:id="rId2"/>
            <a:extLst>
              <a:ext uri="{FF2B5EF4-FFF2-40B4-BE49-F238E27FC236}">
                <a16:creationId xmlns:a16="http://schemas.microsoft.com/office/drawing/2014/main" id="{6D36304C-D90A-40D5-B7B3-CB7DD2A0A6F9}"/>
              </a:ext>
            </a:extLst>
          </p:cNvPr>
          <p:cNvPicPr>
            <a:picLocks noChangeAspect="1"/>
          </p:cNvPicPr>
          <p:nvPr/>
        </p:nvPicPr>
        <p:blipFill>
          <a:blip r:embed="rId12"/>
          <a:stretch>
            <a:fillRect/>
          </a:stretch>
        </p:blipFill>
        <p:spPr>
          <a:xfrm>
            <a:off x="7867650" y="1370463"/>
            <a:ext cx="895350" cy="534537"/>
          </a:xfrm>
          <a:prstGeom prst="rect">
            <a:avLst/>
          </a:prstGeom>
        </p:spPr>
      </p:pic>
    </p:spTree>
    <p:extLst>
      <p:ext uri="{BB962C8B-B14F-4D97-AF65-F5344CB8AC3E}">
        <p14:creationId xmlns:p14="http://schemas.microsoft.com/office/powerpoint/2010/main" val="155428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15909</TotalTime>
  <Words>2008</Words>
  <Application>Microsoft Office PowerPoint</Application>
  <PresentationFormat>On-screen Show (4:3)</PresentationFormat>
  <Paragraphs>389</Paragraphs>
  <Slides>26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Arial Black</vt:lpstr>
      <vt:lpstr>Arial Narrow</vt:lpstr>
      <vt:lpstr>Calibri</vt:lpstr>
      <vt:lpstr>Georgia</vt:lpstr>
      <vt:lpstr>MetaNormalLF-Roman</vt:lpstr>
      <vt:lpstr>Open Sans</vt:lpstr>
      <vt:lpstr>Symbol</vt:lpstr>
      <vt:lpstr>Tahoma</vt:lpstr>
      <vt:lpstr>Times New Roman</vt:lpstr>
      <vt:lpstr>Verdana</vt:lpstr>
      <vt:lpstr>Wingdings</vt:lpstr>
      <vt:lpstr>Office Theme</vt:lpstr>
      <vt:lpstr>PowerPoint Presentation</vt:lpstr>
      <vt:lpstr>PowerPoint Presentation</vt:lpstr>
      <vt:lpstr>WordPress.org vs. WordPress.com</vt:lpstr>
      <vt:lpstr>Хостинг-изисквания за инсталация на Wordpress </vt:lpstr>
      <vt:lpstr>PowerPoint Presentation</vt:lpstr>
      <vt:lpstr>WordPress Optimization/Server Optimization</vt:lpstr>
      <vt:lpstr>   Защо WordPress?</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Office365 Account 9</cp:lastModifiedBy>
  <cp:revision>348</cp:revision>
  <dcterms:created xsi:type="dcterms:W3CDTF">2014-04-23T09:28:04Z</dcterms:created>
  <dcterms:modified xsi:type="dcterms:W3CDTF">2019-03-08T12:35:29Z</dcterms:modified>
</cp:coreProperties>
</file>